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43" r:id="rId9"/>
    <p:sldId id="344" r:id="rId10"/>
    <p:sldId id="346" r:id="rId11"/>
    <p:sldId id="347" r:id="rId12"/>
    <p:sldId id="348" r:id="rId13"/>
    <p:sldId id="349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263" r:id="rId22"/>
    <p:sldId id="264" r:id="rId23"/>
    <p:sldId id="265" r:id="rId24"/>
    <p:sldId id="267" r:id="rId25"/>
    <p:sldId id="266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40" r:id="rId65"/>
    <p:sldId id="341" r:id="rId6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54" y="5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85BD9-7031-454B-8D0D-CD053DF84060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AE291-86A7-44A1-93D2-BC8F6043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FB4B61-A159-4A45-B025-9A144168FAF9}" type="slidenum">
              <a:rPr lang="en-US" sz="1200">
                <a:latin typeface="Times New Roman" panose="02020603050405020304" pitchFamily="18" charset="0"/>
              </a:rPr>
              <a:pPr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1718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F2C671-1052-4E15-B902-0A45682DA7FC}" type="slidenum">
              <a:rPr lang="en-US" sz="1200">
                <a:latin typeface="Times New Roman" panose="02020603050405020304" pitchFamily="18" charset="0"/>
              </a:rPr>
              <a:pPr/>
              <a:t>17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32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EC6015-F02A-44F3-BD67-2237A0D0827F}" type="slidenum">
              <a:rPr lang="en-US" sz="1200">
                <a:latin typeface="Times New Roman" panose="02020603050405020304" pitchFamily="18" charset="0"/>
              </a:rPr>
              <a:pPr/>
              <a:t>18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85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157C48-FFEB-403C-AF48-62AA49425EB8}" type="slidenum">
              <a:rPr lang="en-US" sz="1200">
                <a:latin typeface="Times New Roman" panose="02020603050405020304" pitchFamily="18" charset="0"/>
              </a:rPr>
              <a:pPr/>
              <a:t>19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93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D16DB4-8B20-4880-8BD4-8B43A916BFC3}" type="slidenum">
              <a:rPr lang="en-US" sz="1200">
                <a:latin typeface="Times New Roman" panose="02020603050405020304" pitchFamily="18" charset="0"/>
              </a:rPr>
              <a:pPr/>
              <a:t>20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725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FECD9B-9E90-4788-90DC-79306066C552}" type="slidenum">
              <a:rPr lang="en-US" sz="1200">
                <a:latin typeface="Times New Roman" panose="02020603050405020304" pitchFamily="18" charset="0"/>
              </a:rPr>
              <a:pPr/>
              <a:t>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96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1C539-9B92-4BE4-B99D-8DF40E75BB13}" type="slidenum">
              <a:rPr lang="en-US" sz="1200">
                <a:latin typeface="Times New Roman" panose="02020603050405020304" pitchFamily="18" charset="0"/>
              </a:rPr>
              <a:pPr/>
              <a:t>10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47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F6D153-1C11-422E-A69D-A650C7185861}" type="slidenum">
              <a:rPr lang="en-US" sz="1200">
                <a:latin typeface="Times New Roman" panose="02020603050405020304" pitchFamily="18" charset="0"/>
              </a:rPr>
              <a:pPr/>
              <a:t>11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30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A79E4FB-4936-4AAF-B989-17EC1D319665}" type="slidenum">
              <a:rPr lang="en-US" sz="1200">
                <a:latin typeface="Times New Roman" panose="02020603050405020304" pitchFamily="18" charset="0"/>
              </a:rPr>
              <a:pPr/>
              <a:t>12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570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BB5410-5224-4D44-ADEA-CFAD966271A9}" type="slidenum">
              <a:rPr lang="en-US" sz="1200">
                <a:latin typeface="Times New Roman" panose="02020603050405020304" pitchFamily="18" charset="0"/>
              </a:rPr>
              <a:pPr/>
              <a:t>13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98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29CA25A-7320-4113-B7F3-6F9FEDACB406}" type="slidenum">
              <a:rPr lang="en-US" sz="1200">
                <a:latin typeface="Times New Roman" panose="02020603050405020304" pitchFamily="18" charset="0"/>
              </a:rPr>
              <a:pPr/>
              <a:t>14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F2A589-E209-4FC4-BF53-563BC211A32B}" type="slidenum">
              <a:rPr lang="en-US" sz="1200">
                <a:latin typeface="Times New Roman" panose="02020603050405020304" pitchFamily="18" charset="0"/>
              </a:rPr>
              <a:pPr/>
              <a:t>15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475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9D76E1-3B97-43F9-9776-3D38E661544B}" type="slidenum">
              <a:rPr lang="en-US" sz="1200">
                <a:latin typeface="Times New Roman" panose="02020603050405020304" pitchFamily="18" charset="0"/>
              </a:rPr>
              <a:pPr/>
              <a:t>16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8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50900" y="1754758"/>
            <a:ext cx="5025390" cy="406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2484" y="1232000"/>
            <a:ext cx="4844415" cy="3843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" y="0"/>
            <a:ext cx="1219199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" y="0"/>
            <a:ext cx="12191996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79397" y="313309"/>
            <a:ext cx="10271125" cy="1066800"/>
          </a:xfrm>
          <a:custGeom>
            <a:avLst/>
            <a:gdLst/>
            <a:ahLst/>
            <a:cxnLst/>
            <a:rect l="l" t="t" r="r" b="b"/>
            <a:pathLst>
              <a:path w="10271125" h="1066800">
                <a:moveTo>
                  <a:pt x="3124962" y="0"/>
                </a:moveTo>
                <a:lnTo>
                  <a:pt x="10270998" y="0"/>
                </a:lnTo>
              </a:path>
              <a:path w="10271125" h="1066800">
                <a:moveTo>
                  <a:pt x="10269347" y="0"/>
                </a:moveTo>
                <a:lnTo>
                  <a:pt x="10269347" y="1066800"/>
                </a:lnTo>
              </a:path>
              <a:path w="10271125" h="1066800">
                <a:moveTo>
                  <a:pt x="10269347" y="1066800"/>
                </a:moveTo>
                <a:lnTo>
                  <a:pt x="0" y="1066800"/>
                </a:lnTo>
              </a:path>
            </a:pathLst>
          </a:custGeom>
          <a:ln w="25400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3052" y="811784"/>
            <a:ext cx="956589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0244" y="1735493"/>
            <a:ext cx="5930265" cy="4504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57317" y="6465214"/>
            <a:ext cx="2276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97666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608" y="236220"/>
            <a:ext cx="10781030" cy="3205480"/>
            <a:chOff x="673608" y="236220"/>
            <a:chExt cx="10781030" cy="3205480"/>
          </a:xfrm>
        </p:grpSpPr>
        <p:sp>
          <p:nvSpPr>
            <p:cNvPr id="3" name="object 3"/>
            <p:cNvSpPr/>
            <p:nvPr/>
          </p:nvSpPr>
          <p:spPr>
            <a:xfrm>
              <a:off x="989266" y="2362199"/>
              <a:ext cx="10271125" cy="1066800"/>
            </a:xfrm>
            <a:custGeom>
              <a:avLst/>
              <a:gdLst/>
              <a:ahLst/>
              <a:cxnLst/>
              <a:rect l="l" t="t" r="r" b="b"/>
              <a:pathLst>
                <a:path w="10271125" h="1066800">
                  <a:moveTo>
                    <a:pt x="3125025" y="0"/>
                  </a:moveTo>
                  <a:lnTo>
                    <a:pt x="10270934" y="0"/>
                  </a:lnTo>
                </a:path>
                <a:path w="10271125" h="1066800">
                  <a:moveTo>
                    <a:pt x="10269410" y="0"/>
                  </a:moveTo>
                  <a:lnTo>
                    <a:pt x="10269410" y="1066800"/>
                  </a:lnTo>
                </a:path>
                <a:path w="10271125" h="1066800">
                  <a:moveTo>
                    <a:pt x="10269410" y="1066800"/>
                  </a:moveTo>
                  <a:lnTo>
                    <a:pt x="0" y="1066800"/>
                  </a:lnTo>
                </a:path>
              </a:pathLst>
            </a:custGeom>
            <a:ln w="25400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3608" y="236220"/>
              <a:ext cx="10780776" cy="2657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8362" y="431800"/>
              <a:ext cx="10193274" cy="207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02763" y="5121909"/>
            <a:ext cx="75063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878787"/>
                </a:solidFill>
                <a:latin typeface="Times New Roman"/>
                <a:cs typeface="Times New Roman"/>
              </a:rPr>
              <a:t>SCHOOL OF COMPUTER ENGINEERING AND</a:t>
            </a:r>
            <a:r>
              <a:rPr sz="2000" b="1" spc="-75" dirty="0">
                <a:solidFill>
                  <a:srgbClr val="878787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878787"/>
                </a:solidFill>
                <a:latin typeface="Times New Roman"/>
                <a:cs typeface="Times New Roman"/>
              </a:rPr>
              <a:t>TECHNOLOGY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9411" y="3616579"/>
            <a:ext cx="593153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6780" marR="5080" indent="-2164715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 smtClean="0">
                <a:latin typeface="Times New Roman"/>
                <a:cs typeface="Times New Roman"/>
              </a:rPr>
              <a:t>CET2022B</a:t>
            </a:r>
            <a:r>
              <a:rPr sz="3600" b="1" dirty="0" smtClean="0">
                <a:latin typeface="Times New Roman"/>
                <a:cs typeface="Times New Roman"/>
              </a:rPr>
              <a:t>-Database</a:t>
            </a:r>
            <a:r>
              <a:rPr sz="3600" b="1" spc="-105" dirty="0" smtClean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Management  </a:t>
            </a:r>
            <a:r>
              <a:rPr sz="3600" b="1" spc="-5" dirty="0">
                <a:latin typeface="Times New Roman"/>
                <a:cs typeface="Times New Roman"/>
              </a:rPr>
              <a:t>Systems</a:t>
            </a:r>
            <a:endParaRPr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Client-Server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50244" y="1964754"/>
            <a:ext cx="8096250" cy="553998"/>
          </a:xfrm>
        </p:spPr>
        <p:txBody>
          <a:bodyPr/>
          <a:lstStyle/>
          <a:p>
            <a:r>
              <a:rPr lang="en-US" dirty="0" smtClean="0">
                <a:ea typeface="ＭＳ Ｐゴシック" panose="020B0600070205080204" pitchFamily="34" charset="-128"/>
              </a:rPr>
              <a:t>Server systems satisfy requests generated at </a:t>
            </a:r>
            <a:r>
              <a:rPr lang="en-US" i="1" dirty="0" smtClean="0">
                <a:ea typeface="ＭＳ Ｐゴシック" panose="020B0600070205080204" pitchFamily="34" charset="-128"/>
              </a:rPr>
              <a:t>m</a:t>
            </a:r>
            <a:r>
              <a:rPr lang="en-US" dirty="0" smtClean="0">
                <a:ea typeface="ＭＳ Ｐゴシック" panose="020B0600070205080204" pitchFamily="34" charset="-128"/>
              </a:rPr>
              <a:t> client systems, whose general structure is shown below:</a:t>
            </a:r>
          </a:p>
        </p:txBody>
      </p:sp>
      <p:pic>
        <p:nvPicPr>
          <p:cNvPr id="7172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52" y="3352800"/>
            <a:ext cx="8034338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2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Client-Server Systems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1933215"/>
            <a:ext cx="8183562" cy="1938992"/>
          </a:xfrm>
        </p:spPr>
        <p:txBody>
          <a:bodyPr/>
          <a:lstStyle/>
          <a:p>
            <a:r>
              <a:rPr lang="en-US" dirty="0" smtClean="0">
                <a:ea typeface="ＭＳ Ｐゴシック" panose="020B0600070205080204" pitchFamily="34" charset="-128"/>
              </a:rPr>
              <a:t>Database functionality can be divided into: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Back-end</a:t>
            </a:r>
            <a:r>
              <a:rPr lang="en-US" dirty="0" smtClean="0">
                <a:ea typeface="ＭＳ Ｐゴシック" panose="020B0600070205080204" pitchFamily="34" charset="-128"/>
              </a:rPr>
              <a:t>: manages access structures, query evaluation and optimization, concurrency control and recovery.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Front-end</a:t>
            </a:r>
            <a:r>
              <a:rPr lang="en-US" dirty="0" smtClean="0">
                <a:ea typeface="ＭＳ Ｐゴシック" panose="020B0600070205080204" pitchFamily="34" charset="-128"/>
              </a:rPr>
              <a:t>: consists of tools such as </a:t>
            </a:r>
            <a:r>
              <a:rPr lang="en-US" i="1" dirty="0" smtClean="0">
                <a:ea typeface="ＭＳ Ｐゴシック" panose="020B0600070205080204" pitchFamily="34" charset="-128"/>
              </a:rPr>
              <a:t>forms</a:t>
            </a:r>
            <a:r>
              <a:rPr lang="en-US" dirty="0" smtClean="0">
                <a:ea typeface="ＭＳ Ｐゴシック" panose="020B0600070205080204" pitchFamily="34" charset="-128"/>
              </a:rPr>
              <a:t>, </a:t>
            </a:r>
            <a:r>
              <a:rPr lang="en-US" i="1" dirty="0" smtClean="0">
                <a:ea typeface="ＭＳ Ｐゴシック" panose="020B0600070205080204" pitchFamily="34" charset="-128"/>
              </a:rPr>
              <a:t>report-writers</a:t>
            </a:r>
            <a:r>
              <a:rPr lang="en-US" dirty="0" smtClean="0">
                <a:ea typeface="ＭＳ Ｐゴシック" panose="020B0600070205080204" pitchFamily="34" charset="-128"/>
              </a:rPr>
              <a:t>, and graphical user interface facilities.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The interface between the front-end and the back-end is through SQL or through an application program interface.</a:t>
            </a:r>
          </a:p>
        </p:txBody>
      </p:sp>
      <p:pic>
        <p:nvPicPr>
          <p:cNvPr id="819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6" y="4419599"/>
            <a:ext cx="645001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80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Client-Server Systems (Cont.)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81200"/>
            <a:ext cx="10287000" cy="4278094"/>
          </a:xfrm>
        </p:spPr>
        <p:txBody>
          <a:bodyPr/>
          <a:lstStyle/>
          <a:p>
            <a:r>
              <a:rPr lang="en-US" sz="3200" dirty="0" smtClean="0">
                <a:ea typeface="ＭＳ Ｐゴシック" panose="020B0600070205080204" pitchFamily="34" charset="-128"/>
              </a:rPr>
              <a:t>Advantages of replacing mainframes with networks of workstations or personal computers connected to back-end server machines:</a:t>
            </a:r>
          </a:p>
          <a:p>
            <a:pPr lvl="1"/>
            <a:r>
              <a:rPr lang="en-US" sz="3200" dirty="0" smtClean="0">
                <a:ea typeface="ＭＳ Ｐゴシック" panose="020B0600070205080204" pitchFamily="34" charset="-128"/>
              </a:rPr>
              <a:t>better functionality for the cost</a:t>
            </a:r>
          </a:p>
          <a:p>
            <a:pPr lvl="1"/>
            <a:r>
              <a:rPr lang="en-US" sz="3200" dirty="0" smtClean="0">
                <a:ea typeface="ＭＳ Ｐゴシック" panose="020B0600070205080204" pitchFamily="34" charset="-128"/>
              </a:rPr>
              <a:t>flexibility in locating resources and expanding facilities</a:t>
            </a:r>
          </a:p>
          <a:p>
            <a:pPr lvl="1"/>
            <a:r>
              <a:rPr lang="en-US" sz="3200" dirty="0" smtClean="0">
                <a:ea typeface="ＭＳ Ｐゴシック" panose="020B0600070205080204" pitchFamily="34" charset="-128"/>
              </a:rPr>
              <a:t>better user interfaces</a:t>
            </a:r>
          </a:p>
          <a:p>
            <a:pPr lvl="1"/>
            <a:r>
              <a:rPr lang="en-US" sz="3200" dirty="0" smtClean="0">
                <a:ea typeface="ＭＳ Ｐゴシック" panose="020B0600070205080204" pitchFamily="34" charset="-128"/>
              </a:rPr>
              <a:t>easier maintenance</a:t>
            </a:r>
          </a:p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43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Parallel Systems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735493"/>
            <a:ext cx="11417109" cy="3323987"/>
          </a:xfrm>
        </p:spPr>
        <p:txBody>
          <a:bodyPr/>
          <a:lstStyle/>
          <a:p>
            <a:r>
              <a:rPr lang="en-US" dirty="0" smtClean="0">
                <a:ea typeface="ＭＳ Ｐゴシック" panose="020B0600070205080204" pitchFamily="34" charset="-128"/>
              </a:rPr>
              <a:t>Parallel database systems consist of multiple processors and multiple disks connected by a fast interconnection network.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A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coarse-grain</a:t>
            </a:r>
            <a:r>
              <a:rPr lang="en-US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parallel</a:t>
            </a:r>
            <a:r>
              <a:rPr lang="en-US" dirty="0" smtClean="0">
                <a:ea typeface="ＭＳ Ｐゴシック" panose="020B0600070205080204" pitchFamily="34" charset="-128"/>
              </a:rPr>
              <a:t> machine consists of a small number of powerful processors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A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massively parallel</a:t>
            </a:r>
            <a:r>
              <a:rPr lang="en-US" dirty="0" smtClean="0">
                <a:ea typeface="ＭＳ Ｐゴシック" panose="020B0600070205080204" pitchFamily="34" charset="-128"/>
              </a:rPr>
              <a:t> or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fine grain parallel</a:t>
            </a:r>
            <a:r>
              <a:rPr 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dirty="0" smtClean="0">
                <a:ea typeface="ＭＳ Ｐゴシック" panose="020B0600070205080204" pitchFamily="34" charset="-128"/>
              </a:rPr>
              <a:t>machine utilizes thousands of smaller processors.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Two main performance measures: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throughput</a:t>
            </a:r>
            <a:r>
              <a:rPr lang="en-US" dirty="0" smtClean="0">
                <a:ea typeface="ＭＳ Ｐゴシック" panose="020B0600070205080204" pitchFamily="34" charset="-128"/>
              </a:rPr>
              <a:t> --- the number of tasks that can be completed in a given time interval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response time</a:t>
            </a:r>
            <a:r>
              <a:rPr lang="en-US" dirty="0" smtClean="0">
                <a:ea typeface="ＭＳ Ｐゴシック" panose="020B0600070205080204" pitchFamily="34" charset="-128"/>
              </a:rPr>
              <a:t> --- the amount of time it takes to complete a single task from the time it is submitted</a:t>
            </a:r>
          </a:p>
          <a:p>
            <a:endParaRPr 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18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Parallel Database Architectures</a:t>
            </a:r>
          </a:p>
        </p:txBody>
      </p:sp>
      <p:pic>
        <p:nvPicPr>
          <p:cNvPr id="174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95655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Shared Memory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35493"/>
            <a:ext cx="11340909" cy="5262979"/>
          </a:xfrm>
        </p:spPr>
        <p:txBody>
          <a:bodyPr/>
          <a:lstStyle/>
          <a:p>
            <a:r>
              <a:rPr lang="en-US" sz="3600" dirty="0" smtClean="0">
                <a:ea typeface="ＭＳ Ｐゴシック" panose="020B0600070205080204" pitchFamily="34" charset="-128"/>
              </a:rPr>
              <a:t>Processors and disks have access to a common memory, typically via a bus or through an interconnection network.</a:t>
            </a:r>
          </a:p>
          <a:p>
            <a:r>
              <a:rPr lang="en-US" sz="3600" dirty="0" smtClean="0">
                <a:ea typeface="ＭＳ Ｐゴシック" panose="020B0600070205080204" pitchFamily="34" charset="-128"/>
              </a:rPr>
              <a:t>Extremely efficient communication between processors — data in shared memory can be accessed by any processor without having to move it using software.</a:t>
            </a:r>
          </a:p>
          <a:p>
            <a:r>
              <a:rPr lang="en-US" sz="3600" dirty="0" smtClean="0">
                <a:ea typeface="ＭＳ Ｐゴシック" panose="020B0600070205080204" pitchFamily="34" charset="-128"/>
              </a:rPr>
              <a:t>Downside – architecture is not scalable beyond 32 or 64 processors since the bus or the interconnection network becomes a bottleneck</a:t>
            </a:r>
          </a:p>
          <a:p>
            <a:r>
              <a:rPr lang="en-US" sz="3600" dirty="0" smtClean="0">
                <a:ea typeface="ＭＳ Ｐゴシック" panose="020B0600070205080204" pitchFamily="34" charset="-128"/>
              </a:rPr>
              <a:t>Widely used for lower degrees of parallelism (4 to 8).</a:t>
            </a:r>
          </a:p>
          <a:p>
            <a:endParaRPr 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8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Shared Disk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13052" y="1828800"/>
            <a:ext cx="9735948" cy="4431983"/>
          </a:xfrm>
        </p:spPr>
        <p:txBody>
          <a:bodyPr/>
          <a:lstStyle/>
          <a:p>
            <a:r>
              <a:rPr lang="en-US" sz="2400" dirty="0" smtClean="0">
                <a:ea typeface="ＭＳ Ｐゴシック" panose="020B0600070205080204" pitchFamily="34" charset="-128"/>
              </a:rPr>
              <a:t>All processors can directly access all disks via an interconnection network, but the processors have private memories.</a:t>
            </a:r>
          </a:p>
          <a:p>
            <a:pPr lvl="1"/>
            <a:r>
              <a:rPr lang="en-US" sz="2400" dirty="0" smtClean="0">
                <a:ea typeface="ＭＳ Ｐゴシック" panose="020B0600070205080204" pitchFamily="34" charset="-128"/>
              </a:rPr>
              <a:t>The memory bus is not a bottleneck</a:t>
            </a:r>
          </a:p>
          <a:p>
            <a:pPr lvl="1"/>
            <a:r>
              <a:rPr lang="en-US" sz="2400" dirty="0" smtClean="0">
                <a:ea typeface="ＭＳ Ｐゴシック" panose="020B0600070205080204" pitchFamily="34" charset="-128"/>
              </a:rPr>
              <a:t>Architecture provides a degree of </a:t>
            </a:r>
            <a:r>
              <a:rPr lang="en-US" sz="24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fault-tolerance</a:t>
            </a:r>
            <a:r>
              <a:rPr lang="en-US" sz="2400" dirty="0" smtClean="0">
                <a:ea typeface="ＭＳ Ｐゴシック" panose="020B0600070205080204" pitchFamily="34" charset="-128"/>
              </a:rPr>
              <a:t> — if a processor fails, the other processors can take over its tasks since the database is resident on disks that are accessible from all processors.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Examples:  IBM </a:t>
            </a:r>
            <a:r>
              <a:rPr lang="en-US" sz="2400" dirty="0" err="1" smtClean="0">
                <a:ea typeface="ＭＳ Ｐゴシック" panose="020B0600070205080204" pitchFamily="34" charset="-128"/>
              </a:rPr>
              <a:t>Sysplex</a:t>
            </a:r>
            <a:r>
              <a:rPr lang="en-US" sz="2400" dirty="0" smtClean="0">
                <a:ea typeface="ＭＳ Ｐゴシック" panose="020B0600070205080204" pitchFamily="34" charset="-128"/>
              </a:rPr>
              <a:t> and DEC clusters (now part of Compaq) running </a:t>
            </a:r>
            <a:r>
              <a:rPr lang="en-US" sz="2400" dirty="0" err="1" smtClean="0">
                <a:ea typeface="ＭＳ Ｐゴシック" panose="020B0600070205080204" pitchFamily="34" charset="-128"/>
              </a:rPr>
              <a:t>Rdb</a:t>
            </a:r>
            <a:r>
              <a:rPr lang="en-US" sz="2400" dirty="0" smtClean="0">
                <a:ea typeface="ＭＳ Ｐゴシック" panose="020B0600070205080204" pitchFamily="34" charset="-128"/>
              </a:rPr>
              <a:t> (now Oracle </a:t>
            </a:r>
            <a:r>
              <a:rPr lang="en-US" sz="2400" dirty="0" err="1" smtClean="0">
                <a:ea typeface="ＭＳ Ｐゴシック" panose="020B0600070205080204" pitchFamily="34" charset="-128"/>
              </a:rPr>
              <a:t>Rdb</a:t>
            </a:r>
            <a:r>
              <a:rPr lang="en-US" sz="2400" dirty="0" smtClean="0">
                <a:ea typeface="ＭＳ Ｐゴシック" panose="020B0600070205080204" pitchFamily="34" charset="-128"/>
              </a:rPr>
              <a:t>) were early commercial users 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Downside: bottleneck now occurs at interconnection to the disk subsystem.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Shared-disk systems can scale to a somewhat larger number of processors, but communication between processors is slower.</a:t>
            </a:r>
          </a:p>
          <a:p>
            <a:endParaRPr lang="en-US" sz="24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5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Shared Nothing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828800"/>
            <a:ext cx="9982200" cy="4431983"/>
          </a:xfrm>
        </p:spPr>
        <p:txBody>
          <a:bodyPr/>
          <a:lstStyle/>
          <a:p>
            <a:r>
              <a:rPr lang="en-US" sz="2400" dirty="0" smtClean="0">
                <a:ea typeface="ＭＳ Ｐゴシック" panose="020B0600070205080204" pitchFamily="34" charset="-128"/>
              </a:rPr>
              <a:t>Node consists of a processor, memory, and one or more disks. Processors at one node  communicate with another processor at another node using an interconnection network. A node functions as the server for the data on the disk or disks the node owns.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Examples: Teradata, Tandem, Oracle-n CUBE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Data accessed from local disks (and local memory accesses)  do not pass through interconnection network, thereby minimizing the interference of resource sharing.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Shared-nothing multiprocessors can be scaled up to thousands of processors without interference.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Main drawback: cost of communication and non-local disk access; sending data involves software interaction at both ends.</a:t>
            </a:r>
          </a:p>
        </p:txBody>
      </p:sp>
    </p:spTree>
    <p:extLst>
      <p:ext uri="{BB962C8B-B14F-4D97-AF65-F5344CB8AC3E}">
        <p14:creationId xmlns:p14="http://schemas.microsoft.com/office/powerpoint/2010/main" val="1693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Hierarchical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1905000"/>
            <a:ext cx="10731309" cy="4062651"/>
          </a:xfrm>
        </p:spPr>
        <p:txBody>
          <a:bodyPr/>
          <a:lstStyle/>
          <a:p>
            <a:r>
              <a:rPr lang="en-US" sz="2400" dirty="0" smtClean="0">
                <a:ea typeface="ＭＳ Ｐゴシック" panose="020B0600070205080204" pitchFamily="34" charset="-128"/>
              </a:rPr>
              <a:t>Combines characteristics of shared-memory, shared-disk, and shared-nothing architectures.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Top level is a shared-nothing architecture –  nodes connected by an interconnection network, and do not share disks or memory with each other.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Each node of the system could be a shared-memory system with a few processors.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Alternatively, each node could be a shared-disk system, and each of the systems sharing a set of disks could be a shared-memory system.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Reduce the complexity of programming such systems by </a:t>
            </a:r>
            <a:r>
              <a:rPr lang="en-US" sz="24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distributed virtual-memory</a:t>
            </a:r>
            <a:r>
              <a:rPr lang="en-US" sz="2400" dirty="0" smtClean="0">
                <a:ea typeface="ＭＳ Ｐゴシック" panose="020B0600070205080204" pitchFamily="34" charset="-128"/>
              </a:rPr>
              <a:t> architectures</a:t>
            </a:r>
          </a:p>
          <a:p>
            <a:pPr lvl="1"/>
            <a:r>
              <a:rPr lang="en-US" sz="2400" dirty="0" smtClean="0">
                <a:ea typeface="ＭＳ Ｐゴシック" panose="020B0600070205080204" pitchFamily="34" charset="-128"/>
              </a:rPr>
              <a:t>Also called </a:t>
            </a:r>
            <a:r>
              <a:rPr lang="en-US" sz="24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non-uniform memory architecture (NUMA)</a:t>
            </a:r>
          </a:p>
          <a:p>
            <a:pPr>
              <a:buFont typeface="Monotype Sorts" charset="2"/>
              <a:buNone/>
            </a:pPr>
            <a:endParaRPr lang="en-US" sz="24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98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Distributed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47800" y="1681212"/>
            <a:ext cx="9525000" cy="1107996"/>
          </a:xfrm>
        </p:spPr>
        <p:txBody>
          <a:bodyPr/>
          <a:lstStyle/>
          <a:p>
            <a:r>
              <a:rPr lang="en-US" sz="2400" dirty="0" smtClean="0">
                <a:ea typeface="ＭＳ Ｐゴシック" panose="020B0600070205080204" pitchFamily="34" charset="-128"/>
              </a:rPr>
              <a:t>Data spread over multiple machines (also referred to as </a:t>
            </a:r>
            <a:r>
              <a:rPr lang="en-US" sz="24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sites</a:t>
            </a:r>
            <a:r>
              <a:rPr lang="en-US" sz="2400" dirty="0" smtClean="0">
                <a:ea typeface="ＭＳ Ｐゴシック" panose="020B0600070205080204" pitchFamily="34" charset="-128"/>
              </a:rPr>
              <a:t> or </a:t>
            </a:r>
            <a:r>
              <a:rPr lang="en-US" sz="24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nodes</a:t>
            </a:r>
            <a:r>
              <a:rPr lang="en-US" sz="2400" dirty="0" smtClean="0">
                <a:ea typeface="ＭＳ Ｐゴシック" panose="020B0600070205080204" pitchFamily="34" charset="-128"/>
              </a:rPr>
              <a:t>).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Network interconnects the machines</a:t>
            </a:r>
          </a:p>
          <a:p>
            <a:r>
              <a:rPr lang="en-US" sz="2400" dirty="0" smtClean="0">
                <a:ea typeface="ＭＳ Ｐゴシック" panose="020B0600070205080204" pitchFamily="34" charset="-128"/>
              </a:rPr>
              <a:t>Data shared by users on multiple machines</a:t>
            </a:r>
          </a:p>
        </p:txBody>
      </p:sp>
      <p:pic>
        <p:nvPicPr>
          <p:cNvPr id="225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4" y="2895600"/>
            <a:ext cx="602773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0" y="228600"/>
            <a:ext cx="1270000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0989" y="574294"/>
            <a:ext cx="677672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 smtClean="0">
                <a:solidFill>
                  <a:srgbClr val="C00000"/>
                </a:solidFill>
              </a:rPr>
              <a:t>C</a:t>
            </a:r>
            <a:r>
              <a:rPr lang="en-US" sz="3200" dirty="0" smtClean="0">
                <a:solidFill>
                  <a:srgbClr val="C00000"/>
                </a:solidFill>
              </a:rPr>
              <a:t>ET2002B</a:t>
            </a:r>
            <a:r>
              <a:rPr sz="3200" dirty="0" smtClean="0">
                <a:solidFill>
                  <a:srgbClr val="C00000"/>
                </a:solidFill>
              </a:rPr>
              <a:t>-Database </a:t>
            </a:r>
            <a:r>
              <a:rPr sz="3200" dirty="0">
                <a:solidFill>
                  <a:srgbClr val="C00000"/>
                </a:solidFill>
              </a:rPr>
              <a:t>Management</a:t>
            </a:r>
            <a:r>
              <a:rPr sz="3200" spc="-114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Systems</a:t>
            </a:r>
            <a:endParaRPr sz="32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84275" y="1646681"/>
            <a:ext cx="9092565" cy="4679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Course</a:t>
            </a:r>
            <a:r>
              <a:rPr sz="16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Objectives:</a:t>
            </a:r>
            <a:endParaRPr sz="1600">
              <a:latin typeface="Times New Roman"/>
              <a:cs typeface="Times New Roman"/>
            </a:endParaRPr>
          </a:p>
          <a:p>
            <a:pPr marL="103505" marR="5080">
              <a:lnSpc>
                <a:spcPts val="1689"/>
              </a:lnSpc>
              <a:spcBef>
                <a:spcPts val="1485"/>
              </a:spcBef>
              <a:buAutoNum type="arabicPeriod"/>
              <a:tabLst>
                <a:tab pos="30670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Understand and successfully apply logical database design principles, including </a:t>
            </a:r>
            <a:r>
              <a:rPr sz="1600" spc="5" dirty="0">
                <a:solidFill>
                  <a:srgbClr val="3E3E3E"/>
                </a:solidFill>
                <a:latin typeface="Times New Roman"/>
                <a:cs typeface="Times New Roman"/>
              </a:rPr>
              <a:t>E-R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diagrams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and database  normalization.</a:t>
            </a:r>
            <a:endParaRPr sz="1600">
              <a:latin typeface="Times New Roman"/>
              <a:cs typeface="Times New Roman"/>
            </a:endParaRPr>
          </a:p>
          <a:p>
            <a:pPr marL="306070" indent="-203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30670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Learn Database Programming languages and apply in DBMS</a:t>
            </a:r>
            <a:r>
              <a:rPr sz="1600" spc="1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applications.</a:t>
            </a:r>
            <a:endParaRPr sz="1600">
              <a:latin typeface="Times New Roman"/>
              <a:cs typeface="Times New Roman"/>
            </a:endParaRPr>
          </a:p>
          <a:p>
            <a:pPr marL="306070" indent="-203200">
              <a:lnSpc>
                <a:spcPct val="100000"/>
              </a:lnSpc>
              <a:spcBef>
                <a:spcPts val="1215"/>
              </a:spcBef>
              <a:buAutoNum type="arabicPeriod"/>
              <a:tabLst>
                <a:tab pos="30670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Understand transaction processing and concurrency control in</a:t>
            </a:r>
            <a:r>
              <a:rPr sz="1600" spc="1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DBMS.</a:t>
            </a:r>
            <a:endParaRPr sz="1600">
              <a:latin typeface="Times New Roman"/>
              <a:cs typeface="Times New Roman"/>
            </a:endParaRPr>
          </a:p>
          <a:p>
            <a:pPr marL="306070" indent="-203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0670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Learn database architectures, DBMS advancements and its usage in advance</a:t>
            </a:r>
            <a:r>
              <a:rPr sz="1600" spc="22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applications.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Course Outcomes</a:t>
            </a:r>
            <a:r>
              <a:rPr sz="16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: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Upon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completion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of the course, the students will be able</a:t>
            </a:r>
            <a:r>
              <a:rPr sz="1600" spc="229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to:</a:t>
            </a:r>
            <a:endParaRPr sz="1600">
              <a:latin typeface="Times New Roman"/>
              <a:cs typeface="Times New Roman"/>
            </a:endParaRPr>
          </a:p>
          <a:p>
            <a:pPr marL="12700" marR="234315">
              <a:lnSpc>
                <a:spcPts val="1689"/>
              </a:lnSpc>
              <a:spcBef>
                <a:spcPts val="1485"/>
              </a:spcBef>
              <a:buAutoNum type="arabicPeriod"/>
              <a:tabLst>
                <a:tab pos="21526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Design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ER-models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to represent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simple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database application scenarios and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Improve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the database design by  normalization.</a:t>
            </a:r>
            <a:endParaRPr sz="1600">
              <a:latin typeface="Times New Roman"/>
              <a:cs typeface="Times New Roman"/>
            </a:endParaRPr>
          </a:p>
          <a:p>
            <a:pPr marL="214629" indent="-20256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21526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Design Database Relational Model and apply SQL , PLSQL concepts </a:t>
            </a:r>
            <a:r>
              <a:rPr sz="1600" dirty="0">
                <a:solidFill>
                  <a:srgbClr val="3E3E3E"/>
                </a:solidFill>
                <a:latin typeface="Times New Roman"/>
                <a:cs typeface="Times New Roman"/>
              </a:rPr>
              <a:t>for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database</a:t>
            </a:r>
            <a:r>
              <a:rPr sz="1600" spc="18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3E3E3E"/>
                </a:solidFill>
                <a:latin typeface="Times New Roman"/>
                <a:cs typeface="Times New Roman"/>
              </a:rPr>
              <a:t>programming.</a:t>
            </a:r>
            <a:endParaRPr sz="1600">
              <a:latin typeface="Times New Roman"/>
              <a:cs typeface="Times New Roman"/>
            </a:endParaRPr>
          </a:p>
          <a:p>
            <a:pPr marL="214629" indent="-202565">
              <a:lnSpc>
                <a:spcPct val="100000"/>
              </a:lnSpc>
              <a:spcBef>
                <a:spcPts val="1215"/>
              </a:spcBef>
              <a:buAutoNum type="arabicPeriod"/>
              <a:tabLst>
                <a:tab pos="21526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Describe Transaction Processing and Concurrency Control techniques </a:t>
            </a:r>
            <a:r>
              <a:rPr sz="1600" dirty="0">
                <a:solidFill>
                  <a:srgbClr val="3E3E3E"/>
                </a:solidFill>
                <a:latin typeface="Times New Roman"/>
                <a:cs typeface="Times New Roman"/>
              </a:rPr>
              <a:t>for</a:t>
            </a:r>
            <a:r>
              <a:rPr sz="1600" spc="14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databases.</a:t>
            </a:r>
            <a:endParaRPr sz="1600">
              <a:latin typeface="Times New Roman"/>
              <a:cs typeface="Times New Roman"/>
            </a:endParaRPr>
          </a:p>
          <a:p>
            <a:pPr marL="214629" indent="-202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215265" algn="l"/>
              </a:tabLst>
            </a:pP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Identify appropriate database architecture </a:t>
            </a:r>
            <a:r>
              <a:rPr sz="1600" dirty="0">
                <a:solidFill>
                  <a:srgbClr val="3E3E3E"/>
                </a:solidFill>
                <a:latin typeface="Times New Roman"/>
                <a:cs typeface="Times New Roman"/>
              </a:rPr>
              <a:t>for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the real world database</a:t>
            </a:r>
            <a:r>
              <a:rPr sz="1600" spc="20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E3E3E"/>
                </a:solidFill>
                <a:latin typeface="Times New Roman"/>
                <a:cs typeface="Times New Roman"/>
              </a:rPr>
              <a:t>applications.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Distributed Databases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35493"/>
            <a:ext cx="11569509" cy="50413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Homogeneous distributed databases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Same software/schema on all sites, data may be partitioned among sites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Goal: provide a view of a single database, hiding details of distribution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Heterogeneous distributed databases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Different software/schema on different sites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Goal: integrate existing databases to provide useful functionality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Differentiate between </a:t>
            </a:r>
            <a:r>
              <a:rPr lang="en-US" sz="2800" i="1" dirty="0" smtClean="0">
                <a:ea typeface="ＭＳ Ｐゴシック" panose="020B0600070205080204" pitchFamily="34" charset="-128"/>
              </a:rPr>
              <a:t>local </a:t>
            </a:r>
            <a:r>
              <a:rPr lang="en-US" sz="2800" dirty="0" smtClean="0">
                <a:ea typeface="ＭＳ Ｐゴシック" panose="020B0600070205080204" pitchFamily="34" charset="-128"/>
              </a:rPr>
              <a:t>and </a:t>
            </a:r>
            <a:r>
              <a:rPr lang="en-US" sz="2800" i="1" dirty="0" smtClean="0">
                <a:ea typeface="ＭＳ Ｐゴシック" panose="020B0600070205080204" pitchFamily="34" charset="-128"/>
              </a:rPr>
              <a:t>global</a:t>
            </a:r>
            <a:r>
              <a:rPr lang="en-US" sz="2800" dirty="0" smtClean="0">
                <a:ea typeface="ＭＳ Ｐゴシック" panose="020B0600070205080204" pitchFamily="34" charset="-128"/>
              </a:rPr>
              <a:t> transactions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A </a:t>
            </a:r>
            <a:r>
              <a:rPr lang="en-US" sz="28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local transaction</a:t>
            </a:r>
            <a:r>
              <a:rPr lang="en-US" sz="2800" dirty="0" smtClean="0">
                <a:ea typeface="ＭＳ Ｐゴシック" panose="020B0600070205080204" pitchFamily="34" charset="-128"/>
              </a:rPr>
              <a:t> accesses data in the </a:t>
            </a:r>
            <a:r>
              <a:rPr lang="en-US" sz="2800" i="1" dirty="0" smtClean="0">
                <a:ea typeface="ＭＳ Ｐゴシック" panose="020B0600070205080204" pitchFamily="34" charset="-128"/>
              </a:rPr>
              <a:t>single</a:t>
            </a:r>
            <a:r>
              <a:rPr lang="en-US" sz="2800" dirty="0" smtClean="0">
                <a:ea typeface="ＭＳ Ｐゴシック" panose="020B0600070205080204" pitchFamily="34" charset="-128"/>
              </a:rPr>
              <a:t> site at which the transaction was initiated.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ea typeface="ＭＳ Ｐゴシック" panose="020B0600070205080204" pitchFamily="34" charset="-128"/>
              </a:rPr>
              <a:t>A </a:t>
            </a:r>
            <a:r>
              <a:rPr lang="en-US" sz="2800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global transaction</a:t>
            </a:r>
            <a:r>
              <a:rPr lang="en-US" sz="2800" dirty="0" smtClean="0">
                <a:ea typeface="ＭＳ Ｐゴシック" panose="020B0600070205080204" pitchFamily="34" charset="-128"/>
              </a:rPr>
              <a:t> either accesses data in a site different from the one at which the transaction was initiated or accesses data in several different sites.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9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9041" y="578307"/>
            <a:ext cx="9169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Levels </a:t>
            </a:r>
            <a:r>
              <a:rPr dirty="0"/>
              <a:t>of Data </a:t>
            </a:r>
            <a:r>
              <a:rPr spc="-5" dirty="0"/>
              <a:t>Abstraction </a:t>
            </a:r>
            <a:r>
              <a:rPr dirty="0"/>
              <a:t>in Database</a:t>
            </a:r>
            <a:r>
              <a:rPr spc="-20" dirty="0"/>
              <a:t> </a:t>
            </a:r>
            <a:r>
              <a:rPr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2937" y="5768187"/>
            <a:ext cx="5786755" cy="379730"/>
          </a:xfrm>
          <a:prstGeom prst="rect">
            <a:avLst/>
          </a:prstGeom>
          <a:solidFill>
            <a:srgbClr val="FFFFFF"/>
          </a:solidFill>
          <a:ln w="158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2820"/>
              </a:lnSpc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Levels of Abstraction in a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Database</a:t>
            </a:r>
            <a:r>
              <a:rPr sz="2400" b="1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2250" y="1792287"/>
            <a:ext cx="5501005" cy="4406900"/>
          </a:xfrm>
          <a:prstGeom prst="rect">
            <a:avLst/>
          </a:prstGeom>
          <a:solidFill>
            <a:srgbClr val="FFFFFF"/>
          </a:solidFill>
          <a:ln w="15875">
            <a:solidFill>
              <a:srgbClr val="9BBA58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180340" indent="-180340">
              <a:lnSpc>
                <a:spcPts val="2350"/>
              </a:lnSpc>
              <a:spcBef>
                <a:spcPts val="725"/>
              </a:spcBef>
              <a:buClr>
                <a:srgbClr val="000000"/>
              </a:buClr>
              <a:buFont typeface="Arial"/>
              <a:buChar char="▪"/>
              <a:tabLst>
                <a:tab pos="180975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Physical level: </a:t>
            </a:r>
            <a:r>
              <a:rPr sz="2000" dirty="0">
                <a:latin typeface="Times New Roman"/>
                <a:cs typeface="Times New Roman"/>
              </a:rPr>
              <a:t>describes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record</a:t>
            </a:r>
            <a:r>
              <a:rPr sz="2000" b="1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(e.g.,</a:t>
            </a:r>
            <a:endParaRPr sz="2000">
              <a:latin typeface="Times New Roman"/>
              <a:cs typeface="Times New Roman"/>
            </a:endParaRPr>
          </a:p>
          <a:p>
            <a:pPr marL="92075">
              <a:lnSpc>
                <a:spcPts val="2350"/>
              </a:lnSpc>
            </a:pPr>
            <a:r>
              <a:rPr sz="2000" spc="-5" dirty="0">
                <a:latin typeface="Times New Roman"/>
                <a:cs typeface="Times New Roman"/>
              </a:rPr>
              <a:t>customer)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stored.</a:t>
            </a:r>
            <a:endParaRPr sz="2000">
              <a:latin typeface="Times New Roman"/>
              <a:cs typeface="Times New Roman"/>
            </a:endParaRPr>
          </a:p>
          <a:p>
            <a:pPr marL="92075" marR="28575" indent="-91440">
              <a:lnSpc>
                <a:spcPts val="2110"/>
              </a:lnSpc>
              <a:spcBef>
                <a:spcPts val="1525"/>
              </a:spcBef>
              <a:buClr>
                <a:srgbClr val="000000"/>
              </a:buClr>
              <a:buFont typeface="Arial"/>
              <a:buChar char="▪"/>
              <a:tabLst>
                <a:tab pos="15621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Logical 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level: </a:t>
            </a:r>
            <a:r>
              <a:rPr sz="2000" dirty="0">
                <a:latin typeface="Times New Roman"/>
                <a:cs typeface="Times New Roman"/>
              </a:rPr>
              <a:t>describes data stored in database,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 the relationships </a:t>
            </a:r>
            <a:r>
              <a:rPr sz="2000" spc="-5" dirty="0">
                <a:latin typeface="Times New Roman"/>
                <a:cs typeface="Times New Roman"/>
              </a:rPr>
              <a:t>among 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R="2706370" algn="ctr">
              <a:lnSpc>
                <a:spcPct val="100000"/>
              </a:lnSpc>
              <a:spcBef>
                <a:spcPts val="250"/>
              </a:spcBef>
            </a:pPr>
            <a:r>
              <a:rPr sz="1600" b="1" spc="-5" dirty="0">
                <a:latin typeface="Times New Roman"/>
                <a:cs typeface="Times New Roman"/>
              </a:rPr>
              <a:t>type </a:t>
            </a:r>
            <a:r>
              <a:rPr sz="1600" i="1" spc="-5" dirty="0">
                <a:latin typeface="Times New Roman"/>
                <a:cs typeface="Times New Roman"/>
              </a:rPr>
              <a:t>instructor </a:t>
            </a:r>
            <a:r>
              <a:rPr sz="1600" spc="-5" dirty="0">
                <a:latin typeface="Times New Roman"/>
                <a:cs typeface="Times New Roman"/>
              </a:rPr>
              <a:t>=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record</a:t>
            </a:r>
            <a:endParaRPr sz="1600">
              <a:latin typeface="Times New Roman"/>
              <a:cs typeface="Times New Roman"/>
            </a:endParaRPr>
          </a:p>
          <a:p>
            <a:pPr marR="2769870" algn="ctr">
              <a:lnSpc>
                <a:spcPts val="1825"/>
              </a:lnSpc>
              <a:spcBef>
                <a:spcPts val="409"/>
              </a:spcBef>
            </a:pPr>
            <a:r>
              <a:rPr sz="1600" i="1" spc="-5" dirty="0">
                <a:latin typeface="Times New Roman"/>
                <a:cs typeface="Times New Roman"/>
              </a:rPr>
              <a:t>ID 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string;</a:t>
            </a:r>
            <a:endParaRPr sz="1600">
              <a:latin typeface="Times New Roman"/>
              <a:cs typeface="Times New Roman"/>
            </a:endParaRPr>
          </a:p>
          <a:p>
            <a:pPr marL="915035" marR="3006725">
              <a:lnSpc>
                <a:spcPct val="89100"/>
              </a:lnSpc>
              <a:spcBef>
                <a:spcPts val="110"/>
              </a:spcBef>
            </a:pPr>
            <a:r>
              <a:rPr sz="1600" i="1" spc="-5" dirty="0">
                <a:latin typeface="Times New Roman"/>
                <a:cs typeface="Times New Roman"/>
              </a:rPr>
              <a:t>name </a:t>
            </a:r>
            <a:r>
              <a:rPr sz="1600" spc="-5" dirty="0">
                <a:latin typeface="Times New Roman"/>
                <a:cs typeface="Times New Roman"/>
              </a:rPr>
              <a:t>: string;  </a:t>
            </a:r>
            <a:r>
              <a:rPr sz="1600" i="1" spc="-5" dirty="0">
                <a:latin typeface="Times New Roman"/>
                <a:cs typeface="Times New Roman"/>
              </a:rPr>
              <a:t>dept_name </a:t>
            </a:r>
            <a:r>
              <a:rPr sz="1600" spc="-5" dirty="0">
                <a:latin typeface="Times New Roman"/>
                <a:cs typeface="Times New Roman"/>
              </a:rPr>
              <a:t>: string;  </a:t>
            </a:r>
            <a:r>
              <a:rPr sz="1600" i="1" spc="-5" dirty="0">
                <a:latin typeface="Times New Roman"/>
                <a:cs typeface="Times New Roman"/>
              </a:rPr>
              <a:t>salary 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integer;</a:t>
            </a:r>
            <a:endParaRPr sz="1600">
              <a:latin typeface="Times New Roman"/>
              <a:cs typeface="Times New Roman"/>
            </a:endParaRPr>
          </a:p>
          <a:p>
            <a:pPr marL="750570">
              <a:lnSpc>
                <a:spcPct val="100000"/>
              </a:lnSpc>
              <a:spcBef>
                <a:spcPts val="409"/>
              </a:spcBef>
            </a:pPr>
            <a:r>
              <a:rPr sz="1600" b="1" spc="-5" dirty="0">
                <a:latin typeface="Times New Roman"/>
                <a:cs typeface="Times New Roman"/>
              </a:rPr>
              <a:t>end</a:t>
            </a:r>
            <a:r>
              <a:rPr sz="1600" spc="-5" dirty="0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92075" marR="15240" indent="-91440">
              <a:lnSpc>
                <a:spcPct val="89000"/>
              </a:lnSpc>
              <a:spcBef>
                <a:spcPts val="5"/>
              </a:spcBef>
              <a:buClr>
                <a:srgbClr val="000000"/>
              </a:buClr>
              <a:buFont typeface="Arial"/>
              <a:buChar char="▪"/>
              <a:tabLst>
                <a:tab pos="92710" algn="l"/>
              </a:tabLst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View level: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programs hide </a:t>
            </a:r>
            <a:r>
              <a:rPr sz="2000" spc="-5" dirty="0">
                <a:latin typeface="Times New Roman"/>
                <a:cs typeface="Times New Roman"/>
              </a:rPr>
              <a:t>details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 </a:t>
            </a:r>
            <a:r>
              <a:rPr sz="2000" spc="-5" dirty="0">
                <a:latin typeface="Times New Roman"/>
                <a:cs typeface="Times New Roman"/>
              </a:rPr>
              <a:t>types. </a:t>
            </a:r>
            <a:r>
              <a:rPr sz="2000" dirty="0">
                <a:latin typeface="Times New Roman"/>
                <a:cs typeface="Times New Roman"/>
              </a:rPr>
              <a:t>Views </a:t>
            </a:r>
            <a:r>
              <a:rPr sz="2000" spc="-5" dirty="0">
                <a:latin typeface="Times New Roman"/>
                <a:cs typeface="Times New Roman"/>
              </a:rPr>
              <a:t>can also </a:t>
            </a:r>
            <a:r>
              <a:rPr sz="2000" dirty="0">
                <a:latin typeface="Times New Roman"/>
                <a:cs typeface="Times New Roman"/>
              </a:rPr>
              <a:t>hide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(such as an  </a:t>
            </a:r>
            <a:r>
              <a:rPr sz="2000" spc="-5" dirty="0">
                <a:latin typeface="Times New Roman"/>
                <a:cs typeface="Times New Roman"/>
              </a:rPr>
              <a:t>employee’s salary)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purposes.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7062" y="1728279"/>
            <a:ext cx="5818505" cy="3985260"/>
            <a:chOff x="627062" y="1728279"/>
            <a:chExt cx="5818505" cy="3985260"/>
          </a:xfrm>
        </p:grpSpPr>
        <p:sp>
          <p:nvSpPr>
            <p:cNvPr id="7" name="object 7"/>
            <p:cNvSpPr/>
            <p:nvPr/>
          </p:nvSpPr>
          <p:spPr>
            <a:xfrm>
              <a:off x="642937" y="1744154"/>
              <a:ext cx="5786374" cy="3953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0" y="1736217"/>
              <a:ext cx="5802630" cy="3969385"/>
            </a:xfrm>
            <a:custGeom>
              <a:avLst/>
              <a:gdLst/>
              <a:ahLst/>
              <a:cxnLst/>
              <a:rect l="l" t="t" r="r" b="b"/>
              <a:pathLst>
                <a:path w="5802630" h="3969385">
                  <a:moveTo>
                    <a:pt x="0" y="3969258"/>
                  </a:moveTo>
                  <a:lnTo>
                    <a:pt x="5802249" y="3969258"/>
                  </a:lnTo>
                  <a:lnTo>
                    <a:pt x="5802249" y="0"/>
                  </a:lnTo>
                  <a:lnTo>
                    <a:pt x="0" y="0"/>
                  </a:lnTo>
                  <a:lnTo>
                    <a:pt x="0" y="3969258"/>
                  </a:lnTo>
                  <a:close/>
                </a:path>
              </a:pathLst>
            </a:custGeom>
            <a:ln w="15874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642" y="807211"/>
            <a:ext cx="435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Instances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dirty="0"/>
              <a:t>Schema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3550" y="1897913"/>
            <a:ext cx="6359525" cy="4259580"/>
            <a:chOff x="463550" y="1897913"/>
            <a:chExt cx="6359525" cy="4259580"/>
          </a:xfrm>
        </p:grpSpPr>
        <p:sp>
          <p:nvSpPr>
            <p:cNvPr id="4" name="object 4"/>
            <p:cNvSpPr/>
            <p:nvPr/>
          </p:nvSpPr>
          <p:spPr>
            <a:xfrm>
              <a:off x="471487" y="1905850"/>
              <a:ext cx="6343650" cy="4243705"/>
            </a:xfrm>
            <a:custGeom>
              <a:avLst/>
              <a:gdLst/>
              <a:ahLst/>
              <a:cxnLst/>
              <a:rect l="l" t="t" r="r" b="b"/>
              <a:pathLst>
                <a:path w="6343650" h="4243705">
                  <a:moveTo>
                    <a:pt x="6343650" y="0"/>
                  </a:moveTo>
                  <a:lnTo>
                    <a:pt x="0" y="0"/>
                  </a:lnTo>
                  <a:lnTo>
                    <a:pt x="0" y="4243324"/>
                  </a:lnTo>
                  <a:lnTo>
                    <a:pt x="6343650" y="4243324"/>
                  </a:lnTo>
                  <a:lnTo>
                    <a:pt x="6343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1487" y="1905850"/>
              <a:ext cx="6343650" cy="4243705"/>
            </a:xfrm>
            <a:custGeom>
              <a:avLst/>
              <a:gdLst/>
              <a:ahLst/>
              <a:cxnLst/>
              <a:rect l="l" t="t" r="r" b="b"/>
              <a:pathLst>
                <a:path w="6343650" h="4243705">
                  <a:moveTo>
                    <a:pt x="0" y="4243324"/>
                  </a:moveTo>
                  <a:lnTo>
                    <a:pt x="6343650" y="4243324"/>
                  </a:lnTo>
                  <a:lnTo>
                    <a:pt x="6343650" y="0"/>
                  </a:lnTo>
                  <a:lnTo>
                    <a:pt x="0" y="0"/>
                  </a:lnTo>
                  <a:lnTo>
                    <a:pt x="0" y="4243324"/>
                  </a:lnTo>
                  <a:close/>
                </a:path>
              </a:pathLst>
            </a:custGeom>
            <a:ln w="158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8825" y="1884425"/>
            <a:ext cx="6322695" cy="40081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139" marR="588645" indent="-91440">
              <a:lnSpc>
                <a:spcPts val="2960"/>
              </a:lnSpc>
              <a:spcBef>
                <a:spcPts val="525"/>
              </a:spcBef>
              <a:buSzPct val="85714"/>
              <a:buFont typeface="Arial"/>
              <a:buChar char="▪"/>
              <a:tabLst>
                <a:tab pos="19748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Schema – the logical structure of the  database</a:t>
            </a:r>
            <a:endParaRPr sz="2800">
              <a:latin typeface="Times New Roman"/>
              <a:cs typeface="Times New Roman"/>
            </a:endParaRPr>
          </a:p>
          <a:p>
            <a:pPr marL="394970" marR="5080" lvl="1" indent="-182880">
              <a:lnSpc>
                <a:spcPct val="89000"/>
              </a:lnSpc>
              <a:spcBef>
                <a:spcPts val="484"/>
              </a:spcBef>
              <a:buFont typeface="Arial"/>
              <a:buChar char="◦"/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The database </a:t>
            </a:r>
            <a:r>
              <a:rPr sz="2000" spc="-5" dirty="0">
                <a:latin typeface="Times New Roman"/>
                <a:cs typeface="Times New Roman"/>
              </a:rPr>
              <a:t>consists </a:t>
            </a:r>
            <a:r>
              <a:rPr sz="2000" dirty="0">
                <a:latin typeface="Times New Roman"/>
                <a:cs typeface="Times New Roman"/>
              </a:rPr>
              <a:t>of information about a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  of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and accounts and the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between  them</a:t>
            </a:r>
            <a:endParaRPr sz="2000">
              <a:latin typeface="Times New Roman"/>
              <a:cs typeface="Times New Roman"/>
            </a:endParaRPr>
          </a:p>
          <a:p>
            <a:pPr marL="459105" indent="-247650">
              <a:lnSpc>
                <a:spcPct val="100000"/>
              </a:lnSpc>
              <a:spcBef>
                <a:spcPts val="360"/>
              </a:spcBef>
              <a:buFont typeface="Arial"/>
              <a:buChar char="⮚"/>
              <a:tabLst>
                <a:tab pos="459740" algn="l"/>
              </a:tabLst>
            </a:pPr>
            <a:r>
              <a:rPr sz="2000" b="1" dirty="0">
                <a:latin typeface="Times New Roman"/>
                <a:cs typeface="Times New Roman"/>
              </a:rPr>
              <a:t>Physical schema</a:t>
            </a:r>
            <a:r>
              <a:rPr sz="2000" dirty="0">
                <a:latin typeface="Times New Roman"/>
                <a:cs typeface="Times New Roman"/>
              </a:rPr>
              <a:t>: database design at the physical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endParaRPr sz="2000">
              <a:latin typeface="Times New Roman"/>
              <a:cs typeface="Times New Roman"/>
            </a:endParaRPr>
          </a:p>
          <a:p>
            <a:pPr marL="459105" indent="-247650">
              <a:lnSpc>
                <a:spcPct val="100000"/>
              </a:lnSpc>
              <a:spcBef>
                <a:spcPts val="365"/>
              </a:spcBef>
              <a:buFont typeface="Arial"/>
              <a:buChar char="⮚"/>
              <a:tabLst>
                <a:tab pos="459740" algn="l"/>
              </a:tabLst>
            </a:pPr>
            <a:r>
              <a:rPr sz="2000" b="1" dirty="0">
                <a:latin typeface="Times New Roman"/>
                <a:cs typeface="Times New Roman"/>
              </a:rPr>
              <a:t>Logical schema</a:t>
            </a:r>
            <a:r>
              <a:rPr sz="2000" dirty="0">
                <a:latin typeface="Times New Roman"/>
                <a:cs typeface="Times New Roman"/>
              </a:rPr>
              <a:t>: database design at the logical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04139" marR="560070" indent="-91440">
              <a:lnSpc>
                <a:spcPts val="2960"/>
              </a:lnSpc>
              <a:spcBef>
                <a:spcPts val="1520"/>
              </a:spcBef>
              <a:buSzPct val="71428"/>
              <a:buFont typeface="Arial"/>
              <a:buChar char="▪"/>
              <a:tabLst>
                <a:tab pos="19304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Instance </a:t>
            </a:r>
            <a:r>
              <a:rPr sz="2800" spc="-5" dirty="0">
                <a:latin typeface="Times New Roman"/>
                <a:cs typeface="Times New Roman"/>
              </a:rPr>
              <a:t>– </a:t>
            </a:r>
            <a:r>
              <a:rPr sz="2800" b="1" spc="-5" dirty="0">
                <a:latin typeface="Times New Roman"/>
                <a:cs typeface="Times New Roman"/>
              </a:rPr>
              <a:t>the actual content of the  database at a particular point in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time</a:t>
            </a:r>
            <a:endParaRPr sz="28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220"/>
              </a:spcBef>
            </a:pPr>
            <a:r>
              <a:rPr sz="2000" spc="5" dirty="0">
                <a:latin typeface="Arial"/>
                <a:cs typeface="Arial"/>
              </a:rPr>
              <a:t>⮚ </a:t>
            </a:r>
            <a:r>
              <a:rPr sz="2000" dirty="0">
                <a:latin typeface="Times New Roman"/>
                <a:cs typeface="Times New Roman"/>
              </a:rPr>
              <a:t>Analogous to the </a:t>
            </a:r>
            <a:r>
              <a:rPr sz="2000" b="1" dirty="0">
                <a:latin typeface="Times New Roman"/>
                <a:cs typeface="Times New Roman"/>
              </a:rPr>
              <a:t>value of a</a:t>
            </a:r>
            <a:r>
              <a:rPr sz="2000" b="1" spc="-2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variable.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942137" y="1889975"/>
            <a:ext cx="4945380" cy="4275455"/>
            <a:chOff x="6942137" y="1889975"/>
            <a:chExt cx="4945380" cy="4275455"/>
          </a:xfrm>
        </p:grpSpPr>
        <p:sp>
          <p:nvSpPr>
            <p:cNvPr id="9" name="object 9"/>
            <p:cNvSpPr/>
            <p:nvPr/>
          </p:nvSpPr>
          <p:spPr>
            <a:xfrm>
              <a:off x="6958075" y="1905850"/>
              <a:ext cx="4913249" cy="4243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50075" y="1897913"/>
              <a:ext cx="4929505" cy="4259580"/>
            </a:xfrm>
            <a:custGeom>
              <a:avLst/>
              <a:gdLst/>
              <a:ahLst/>
              <a:cxnLst/>
              <a:rect l="l" t="t" r="r" b="b"/>
              <a:pathLst>
                <a:path w="4929505" h="4259580">
                  <a:moveTo>
                    <a:pt x="0" y="4259199"/>
                  </a:moveTo>
                  <a:lnTo>
                    <a:pt x="4929124" y="4259199"/>
                  </a:lnTo>
                  <a:lnTo>
                    <a:pt x="4929124" y="0"/>
                  </a:lnTo>
                  <a:lnTo>
                    <a:pt x="0" y="0"/>
                  </a:lnTo>
                  <a:lnTo>
                    <a:pt x="0" y="4259199"/>
                  </a:lnTo>
                  <a:close/>
                </a:path>
              </a:pathLst>
            </a:custGeom>
            <a:ln w="1587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642" y="811784"/>
            <a:ext cx="3797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5" dirty="0"/>
              <a:t> </a:t>
            </a:r>
            <a:r>
              <a:rPr dirty="0"/>
              <a:t>Independence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6400" y="1735159"/>
            <a:ext cx="7816850" cy="5006340"/>
            <a:chOff x="406400" y="1735159"/>
            <a:chExt cx="7816850" cy="5006340"/>
          </a:xfrm>
        </p:grpSpPr>
        <p:sp>
          <p:nvSpPr>
            <p:cNvPr id="4" name="object 4"/>
            <p:cNvSpPr/>
            <p:nvPr/>
          </p:nvSpPr>
          <p:spPr>
            <a:xfrm>
              <a:off x="414337" y="1743096"/>
              <a:ext cx="7800975" cy="4990465"/>
            </a:xfrm>
            <a:custGeom>
              <a:avLst/>
              <a:gdLst/>
              <a:ahLst/>
              <a:cxnLst/>
              <a:rect l="l" t="t" r="r" b="b"/>
              <a:pathLst>
                <a:path w="7800975" h="4990465">
                  <a:moveTo>
                    <a:pt x="7800975" y="0"/>
                  </a:moveTo>
                  <a:lnTo>
                    <a:pt x="0" y="0"/>
                  </a:lnTo>
                  <a:lnTo>
                    <a:pt x="0" y="4990211"/>
                  </a:lnTo>
                  <a:lnTo>
                    <a:pt x="7800975" y="4990211"/>
                  </a:lnTo>
                  <a:lnTo>
                    <a:pt x="780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4337" y="1743096"/>
              <a:ext cx="7800975" cy="4990465"/>
            </a:xfrm>
            <a:custGeom>
              <a:avLst/>
              <a:gdLst/>
              <a:ahLst/>
              <a:cxnLst/>
              <a:rect l="l" t="t" r="r" b="b"/>
              <a:pathLst>
                <a:path w="7800975" h="4990465">
                  <a:moveTo>
                    <a:pt x="0" y="4990211"/>
                  </a:moveTo>
                  <a:lnTo>
                    <a:pt x="7800975" y="4990211"/>
                  </a:lnTo>
                  <a:lnTo>
                    <a:pt x="7800975" y="0"/>
                  </a:lnTo>
                  <a:lnTo>
                    <a:pt x="0" y="0"/>
                  </a:lnTo>
                  <a:lnTo>
                    <a:pt x="0" y="4990211"/>
                  </a:lnTo>
                  <a:close/>
                </a:path>
              </a:pathLst>
            </a:custGeom>
            <a:ln w="1587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4337" y="2072258"/>
              <a:ext cx="3880485" cy="29209"/>
            </a:xfrm>
            <a:custGeom>
              <a:avLst/>
              <a:gdLst/>
              <a:ahLst/>
              <a:cxnLst/>
              <a:rect l="l" t="t" r="r" b="b"/>
              <a:pathLst>
                <a:path w="3880485" h="29210">
                  <a:moveTo>
                    <a:pt x="3880167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3880167" y="28955"/>
                  </a:lnTo>
                  <a:lnTo>
                    <a:pt x="3880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1827" y="1506220"/>
            <a:ext cx="7821295" cy="451993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latin typeface="Times New Roman"/>
                <a:cs typeface="Times New Roman"/>
              </a:rPr>
              <a:t>Types </a:t>
            </a:r>
            <a:r>
              <a:rPr sz="2400" b="1" dirty="0">
                <a:latin typeface="Times New Roman"/>
                <a:cs typeface="Times New Roman"/>
              </a:rPr>
              <a:t>of Data </a:t>
            </a:r>
            <a:r>
              <a:rPr sz="2400" b="1" spc="-5" dirty="0">
                <a:latin typeface="Times New Roman"/>
                <a:cs typeface="Times New Roman"/>
              </a:rPr>
              <a:t>Independence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54305" indent="-142240">
              <a:lnSpc>
                <a:spcPts val="2030"/>
              </a:lnSpc>
              <a:spcBef>
                <a:spcPts val="1270"/>
              </a:spcBef>
              <a:buFont typeface="Arial"/>
              <a:buChar char="▪"/>
              <a:tabLst>
                <a:tab pos="154940" algn="l"/>
              </a:tabLst>
            </a:pPr>
            <a:r>
              <a:rPr sz="1800" b="1" dirty="0">
                <a:latin typeface="Times New Roman"/>
                <a:cs typeface="Times New Roman"/>
              </a:rPr>
              <a:t>Physical Data </a:t>
            </a:r>
            <a:r>
              <a:rPr sz="1800" b="1" spc="-5" dirty="0">
                <a:latin typeface="Times New Roman"/>
                <a:cs typeface="Times New Roman"/>
              </a:rPr>
              <a:t>Independence </a:t>
            </a:r>
            <a:r>
              <a:rPr sz="1800" dirty="0">
                <a:latin typeface="Times New Roman"/>
                <a:cs typeface="Times New Roman"/>
              </a:rPr>
              <a:t>: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ability </a:t>
            </a:r>
            <a:r>
              <a:rPr sz="1800" spc="-5" dirty="0">
                <a:latin typeface="Times New Roman"/>
                <a:cs typeface="Times New Roman"/>
              </a:rPr>
              <a:t>to modify the </a:t>
            </a:r>
            <a:r>
              <a:rPr sz="1800" dirty="0">
                <a:latin typeface="Times New Roman"/>
                <a:cs typeface="Times New Roman"/>
              </a:rPr>
              <a:t>physical </a:t>
            </a:r>
            <a:r>
              <a:rPr sz="1800" spc="-5" dirty="0">
                <a:latin typeface="Times New Roman"/>
                <a:cs typeface="Times New Roman"/>
              </a:rPr>
              <a:t>schema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without</a:t>
            </a:r>
            <a:endParaRPr sz="1800">
              <a:latin typeface="Times New Roman"/>
              <a:cs typeface="Times New Roman"/>
            </a:endParaRPr>
          </a:p>
          <a:p>
            <a:pPr marL="104139">
              <a:lnSpc>
                <a:spcPts val="2030"/>
              </a:lnSpc>
            </a:pPr>
            <a:r>
              <a:rPr sz="1800" dirty="0">
                <a:latin typeface="Times New Roman"/>
                <a:cs typeface="Times New Roman"/>
              </a:rPr>
              <a:t>changing the logical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schema</a:t>
            </a:r>
            <a:endParaRPr sz="1800">
              <a:latin typeface="Times New Roman"/>
              <a:cs typeface="Times New Roman"/>
            </a:endParaRPr>
          </a:p>
          <a:p>
            <a:pPr marL="5842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⮚"/>
              <a:tabLst>
                <a:tab pos="584200" algn="l"/>
              </a:tabLst>
            </a:pPr>
            <a:r>
              <a:rPr sz="1800" dirty="0">
                <a:latin typeface="Times New Roman"/>
                <a:cs typeface="Times New Roman"/>
              </a:rPr>
              <a:t>Applications depend on the logical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schema</a:t>
            </a:r>
            <a:endParaRPr sz="1800">
              <a:latin typeface="Times New Roman"/>
              <a:cs typeface="Times New Roman"/>
            </a:endParaRPr>
          </a:p>
          <a:p>
            <a:pPr marL="527685" marR="5080" lvl="1" indent="-172720">
              <a:lnSpc>
                <a:spcPts val="1939"/>
              </a:lnSpc>
              <a:spcBef>
                <a:spcPts val="680"/>
              </a:spcBef>
              <a:buFont typeface="Arial"/>
              <a:buChar char="⮚"/>
              <a:tabLst>
                <a:tab pos="584200" algn="l"/>
              </a:tabLst>
            </a:pPr>
            <a:r>
              <a:rPr sz="1800" dirty="0">
                <a:latin typeface="Times New Roman"/>
                <a:cs typeface="Times New Roman"/>
              </a:rPr>
              <a:t>In general, the interfaces between the various levels and components </a:t>
            </a:r>
            <a:r>
              <a:rPr sz="1800" spc="-5" dirty="0">
                <a:latin typeface="Times New Roman"/>
                <a:cs typeface="Times New Roman"/>
              </a:rPr>
              <a:t>should </a:t>
            </a:r>
            <a:r>
              <a:rPr sz="1800" spc="-210" dirty="0">
                <a:latin typeface="Times New Roman"/>
                <a:cs typeface="Times New Roman"/>
              </a:rPr>
              <a:t>be  </a:t>
            </a:r>
            <a:r>
              <a:rPr sz="1800" dirty="0">
                <a:latin typeface="Times New Roman"/>
                <a:cs typeface="Times New Roman"/>
              </a:rPr>
              <a:t>well defined </a:t>
            </a:r>
            <a:r>
              <a:rPr sz="1800" spc="-5" dirty="0">
                <a:latin typeface="Times New Roman"/>
                <a:cs typeface="Times New Roman"/>
              </a:rPr>
              <a:t>so </a:t>
            </a:r>
            <a:r>
              <a:rPr sz="1800" dirty="0">
                <a:latin typeface="Times New Roman"/>
                <a:cs typeface="Times New Roman"/>
              </a:rPr>
              <a:t>that changes in </a:t>
            </a:r>
            <a:r>
              <a:rPr sz="1800" spc="-10" dirty="0">
                <a:latin typeface="Times New Roman"/>
                <a:cs typeface="Times New Roman"/>
              </a:rPr>
              <a:t>some </a:t>
            </a:r>
            <a:r>
              <a:rPr sz="1800" spc="-5" dirty="0">
                <a:latin typeface="Times New Roman"/>
                <a:cs typeface="Times New Roman"/>
              </a:rPr>
              <a:t>parts </a:t>
            </a:r>
            <a:r>
              <a:rPr sz="1800" dirty="0">
                <a:latin typeface="Times New Roman"/>
                <a:cs typeface="Times New Roman"/>
              </a:rPr>
              <a:t>do not </a:t>
            </a:r>
            <a:r>
              <a:rPr sz="1800" spc="-5" dirty="0">
                <a:latin typeface="Times New Roman"/>
                <a:cs typeface="Times New Roman"/>
              </a:rPr>
              <a:t>seriously </a:t>
            </a:r>
            <a:r>
              <a:rPr sz="1800" dirty="0">
                <a:latin typeface="Times New Roman"/>
                <a:cs typeface="Times New Roman"/>
              </a:rPr>
              <a:t>influence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  <a:p>
            <a:pPr marL="104139" marR="52705" indent="-91440">
              <a:lnSpc>
                <a:spcPts val="1910"/>
              </a:lnSpc>
              <a:spcBef>
                <a:spcPts val="1630"/>
              </a:spcBef>
              <a:buFont typeface="Arial"/>
              <a:buChar char="▪"/>
              <a:tabLst>
                <a:tab pos="160655" algn="l"/>
              </a:tabLst>
            </a:pPr>
            <a:r>
              <a:rPr sz="1800" b="1" dirty="0">
                <a:latin typeface="Times New Roman"/>
                <a:cs typeface="Times New Roman"/>
              </a:rPr>
              <a:t>Logical </a:t>
            </a:r>
            <a:r>
              <a:rPr sz="1800" b="1" spc="-5" dirty="0">
                <a:latin typeface="Times New Roman"/>
                <a:cs typeface="Times New Roman"/>
              </a:rPr>
              <a:t>Data Independence </a:t>
            </a:r>
            <a:r>
              <a:rPr sz="1800" b="1" dirty="0">
                <a:latin typeface="Times New Roman"/>
                <a:cs typeface="Times New Roman"/>
              </a:rPr>
              <a:t>: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ability </a:t>
            </a:r>
            <a:r>
              <a:rPr sz="1800" spc="-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change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conceptual </a:t>
            </a:r>
            <a:r>
              <a:rPr sz="1800" spc="-5" dirty="0">
                <a:latin typeface="Times New Roman"/>
                <a:cs typeface="Times New Roman"/>
              </a:rPr>
              <a:t>scheme without  </a:t>
            </a:r>
            <a:r>
              <a:rPr sz="1800" dirty="0">
                <a:latin typeface="Times New Roman"/>
                <a:cs typeface="Times New Roman"/>
              </a:rPr>
              <a:t>changing</a:t>
            </a:r>
            <a:endParaRPr sz="1800">
              <a:latin typeface="Times New Roman"/>
              <a:cs typeface="Times New Roman"/>
            </a:endParaRPr>
          </a:p>
          <a:p>
            <a:pPr marL="443865" lvl="1" indent="-203200">
              <a:lnSpc>
                <a:spcPct val="100000"/>
              </a:lnSpc>
              <a:spcBef>
                <a:spcPts val="170"/>
              </a:spcBef>
              <a:buFont typeface="Arial"/>
              <a:buChar char="⮚"/>
              <a:tabLst>
                <a:tab pos="444500" algn="l"/>
              </a:tabLst>
            </a:pPr>
            <a:r>
              <a:rPr sz="1800" dirty="0">
                <a:latin typeface="Times New Roman"/>
                <a:cs typeface="Times New Roman"/>
              </a:rPr>
              <a:t>External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views</a:t>
            </a:r>
            <a:endParaRPr sz="1800">
              <a:latin typeface="Times New Roman"/>
              <a:cs typeface="Times New Roman"/>
            </a:endParaRPr>
          </a:p>
          <a:p>
            <a:pPr marL="443865" lvl="1" indent="-203200">
              <a:lnSpc>
                <a:spcPct val="100000"/>
              </a:lnSpc>
              <a:buFont typeface="Arial"/>
              <a:buChar char="⮚"/>
              <a:tabLst>
                <a:tab pos="444500" algn="l"/>
              </a:tabLst>
            </a:pPr>
            <a:r>
              <a:rPr sz="1800" dirty="0">
                <a:latin typeface="Times New Roman"/>
                <a:cs typeface="Times New Roman"/>
              </a:rPr>
              <a:t>External </a:t>
            </a:r>
            <a:r>
              <a:rPr sz="1800" spc="-5" dirty="0">
                <a:latin typeface="Times New Roman"/>
                <a:cs typeface="Times New Roman"/>
              </a:rPr>
              <a:t>API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programs</a:t>
            </a:r>
            <a:endParaRPr sz="1800">
              <a:latin typeface="Times New Roman"/>
              <a:cs typeface="Times New Roman"/>
            </a:endParaRPr>
          </a:p>
          <a:p>
            <a:pPr marL="355600" marR="672465" lvl="1" indent="-114300">
              <a:lnSpc>
                <a:spcPts val="2110"/>
              </a:lnSpc>
              <a:spcBef>
                <a:spcPts val="160"/>
              </a:spcBef>
              <a:buFont typeface="Arial"/>
              <a:buChar char="⮚"/>
              <a:tabLst>
                <a:tab pos="444500" algn="l"/>
              </a:tabLst>
            </a:pPr>
            <a:r>
              <a:rPr sz="1800" dirty="0">
                <a:latin typeface="Times New Roman"/>
                <a:cs typeface="Times New Roman"/>
              </a:rPr>
              <a:t>Any change </a:t>
            </a:r>
            <a:r>
              <a:rPr sz="1800" spc="-5" dirty="0">
                <a:latin typeface="Times New Roman"/>
                <a:cs typeface="Times New Roman"/>
              </a:rPr>
              <a:t>made will </a:t>
            </a:r>
            <a:r>
              <a:rPr sz="1800" dirty="0">
                <a:latin typeface="Times New Roman"/>
                <a:cs typeface="Times New Roman"/>
              </a:rPr>
              <a:t>be absorbed by the </a:t>
            </a:r>
            <a:r>
              <a:rPr sz="1800" spc="-5" dirty="0">
                <a:latin typeface="Times New Roman"/>
                <a:cs typeface="Times New Roman"/>
              </a:rPr>
              <a:t>mapping </a:t>
            </a:r>
            <a:r>
              <a:rPr sz="1800" dirty="0">
                <a:latin typeface="Times New Roman"/>
                <a:cs typeface="Times New Roman"/>
              </a:rPr>
              <a:t>between external </a:t>
            </a:r>
            <a:r>
              <a:rPr sz="1800" spc="-150" dirty="0">
                <a:latin typeface="Times New Roman"/>
                <a:cs typeface="Times New Roman"/>
              </a:rPr>
              <a:t>and  </a:t>
            </a:r>
            <a:r>
              <a:rPr sz="1800" dirty="0">
                <a:latin typeface="Times New Roman"/>
                <a:cs typeface="Times New Roman"/>
              </a:rPr>
              <a:t>conceptual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levels.</a:t>
            </a:r>
            <a:endParaRPr sz="1800">
              <a:latin typeface="Times New Roman"/>
              <a:cs typeface="Times New Roman"/>
            </a:endParaRPr>
          </a:p>
          <a:p>
            <a:pPr marL="355600" marR="431165" lvl="1" indent="-114300">
              <a:lnSpc>
                <a:spcPts val="2110"/>
              </a:lnSpc>
              <a:spcBef>
                <a:spcPts val="105"/>
              </a:spcBef>
              <a:buFont typeface="Arial"/>
              <a:buChar char="⮚"/>
              <a:tabLst>
                <a:tab pos="444500" algn="l"/>
              </a:tabLst>
            </a:pPr>
            <a:r>
              <a:rPr sz="1800" spc="-5" dirty="0">
                <a:latin typeface="Times New Roman"/>
                <a:cs typeface="Times New Roman"/>
              </a:rPr>
              <a:t>When </a:t>
            </a:r>
            <a:r>
              <a:rPr sz="1800" dirty="0">
                <a:latin typeface="Times New Roman"/>
                <a:cs typeface="Times New Roman"/>
              </a:rPr>
              <a:t>compared to Physical Data independence, 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challenging to </a:t>
            </a:r>
            <a:r>
              <a:rPr sz="1800" spc="-65" dirty="0">
                <a:latin typeface="Times New Roman"/>
                <a:cs typeface="Times New Roman"/>
              </a:rPr>
              <a:t>achieve  </a:t>
            </a:r>
            <a:r>
              <a:rPr sz="1800" dirty="0">
                <a:latin typeface="Times New Roman"/>
                <a:cs typeface="Times New Roman"/>
              </a:rPr>
              <a:t>logical 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independence.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6826" y="1690242"/>
            <a:ext cx="3571875" cy="5015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0476" y="1683892"/>
            <a:ext cx="3584575" cy="5028565"/>
          </a:xfrm>
          <a:custGeom>
            <a:avLst/>
            <a:gdLst/>
            <a:ahLst/>
            <a:cxnLst/>
            <a:rect l="l" t="t" r="r" b="b"/>
            <a:pathLst>
              <a:path w="3584575" h="5028565">
                <a:moveTo>
                  <a:pt x="0" y="5028057"/>
                </a:moveTo>
                <a:lnTo>
                  <a:pt x="3584575" y="5028057"/>
                </a:lnTo>
                <a:lnTo>
                  <a:pt x="3584575" y="0"/>
                </a:lnTo>
                <a:lnTo>
                  <a:pt x="0" y="0"/>
                </a:lnTo>
                <a:lnTo>
                  <a:pt x="0" y="5028057"/>
                </a:lnTo>
                <a:close/>
              </a:path>
            </a:pathLst>
          </a:custGeom>
          <a:ln w="127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782" y="278333"/>
            <a:ext cx="556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 System</a:t>
            </a:r>
            <a:r>
              <a:rPr spc="-65" dirty="0"/>
              <a:t> </a:t>
            </a:r>
            <a:r>
              <a:rPr dirty="0"/>
              <a:t>Languages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50454" y="1469834"/>
            <a:ext cx="4990465" cy="5396230"/>
            <a:chOff x="1350454" y="1469834"/>
            <a:chExt cx="4990465" cy="5396230"/>
          </a:xfrm>
        </p:grpSpPr>
        <p:sp>
          <p:nvSpPr>
            <p:cNvPr id="4" name="object 4"/>
            <p:cNvSpPr/>
            <p:nvPr/>
          </p:nvSpPr>
          <p:spPr>
            <a:xfrm>
              <a:off x="1358391" y="1477771"/>
              <a:ext cx="4974590" cy="5380355"/>
            </a:xfrm>
            <a:custGeom>
              <a:avLst/>
              <a:gdLst/>
              <a:ahLst/>
              <a:cxnLst/>
              <a:rect l="l" t="t" r="r" b="b"/>
              <a:pathLst>
                <a:path w="4974590" h="5380355">
                  <a:moveTo>
                    <a:pt x="4974590" y="0"/>
                  </a:moveTo>
                  <a:lnTo>
                    <a:pt x="0" y="0"/>
                  </a:lnTo>
                  <a:lnTo>
                    <a:pt x="0" y="5380228"/>
                  </a:lnTo>
                  <a:lnTo>
                    <a:pt x="4974590" y="5380228"/>
                  </a:lnTo>
                  <a:lnTo>
                    <a:pt x="4974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8391" y="1477771"/>
              <a:ext cx="4974590" cy="5380355"/>
            </a:xfrm>
            <a:custGeom>
              <a:avLst/>
              <a:gdLst/>
              <a:ahLst/>
              <a:cxnLst/>
              <a:rect l="l" t="t" r="r" b="b"/>
              <a:pathLst>
                <a:path w="4974590" h="5380355">
                  <a:moveTo>
                    <a:pt x="0" y="5380228"/>
                  </a:moveTo>
                  <a:lnTo>
                    <a:pt x="4974590" y="5380228"/>
                  </a:lnTo>
                  <a:lnTo>
                    <a:pt x="4974590" y="0"/>
                  </a:lnTo>
                  <a:lnTo>
                    <a:pt x="0" y="0"/>
                  </a:lnTo>
                  <a:lnTo>
                    <a:pt x="0" y="5380228"/>
                  </a:lnTo>
                  <a:close/>
                </a:path>
              </a:pathLst>
            </a:custGeom>
            <a:ln w="1587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37258" y="1456435"/>
            <a:ext cx="4856480" cy="490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Data </a:t>
            </a:r>
            <a:r>
              <a:rPr sz="2400" b="1" dirty="0">
                <a:latin typeface="Times New Roman"/>
                <a:cs typeface="Times New Roman"/>
              </a:rPr>
              <a:t>Definition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Language(DDL)</a:t>
            </a:r>
            <a:endParaRPr sz="2400">
              <a:latin typeface="Times New Roman"/>
              <a:cs typeface="Times New Roman"/>
            </a:endParaRPr>
          </a:p>
          <a:p>
            <a:pPr marL="120650" marR="316230" indent="-108585">
              <a:lnSpc>
                <a:spcPct val="113100"/>
              </a:lnSpc>
              <a:spcBef>
                <a:spcPts val="1005"/>
              </a:spcBef>
              <a:tabLst>
                <a:tab pos="1750060" algn="l"/>
              </a:tabLst>
            </a:pPr>
            <a:r>
              <a:rPr sz="1600" spc="-5" dirty="0">
                <a:latin typeface="Times New Roman"/>
                <a:cs typeface="Times New Roman"/>
              </a:rPr>
              <a:t>Specification notation for defining the database </a:t>
            </a:r>
            <a:r>
              <a:rPr sz="1600" spc="-10" dirty="0">
                <a:latin typeface="Times New Roman"/>
                <a:cs typeface="Times New Roman"/>
              </a:rPr>
              <a:t>schema  Example:	</a:t>
            </a:r>
            <a:r>
              <a:rPr sz="1600" b="1" spc="-5" dirty="0">
                <a:latin typeface="Times New Roman"/>
                <a:cs typeface="Times New Roman"/>
              </a:rPr>
              <a:t>create table </a:t>
            </a:r>
            <a:r>
              <a:rPr sz="1600" i="1" spc="-5" dirty="0">
                <a:latin typeface="Times New Roman"/>
                <a:cs typeface="Times New Roman"/>
              </a:rPr>
              <a:t>instructor</a:t>
            </a:r>
            <a:r>
              <a:rPr sz="1600" i="1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</a:t>
            </a:r>
            <a:endParaRPr sz="1600">
              <a:latin typeface="Times New Roman"/>
              <a:cs typeface="Times New Roman"/>
            </a:endParaRPr>
          </a:p>
          <a:p>
            <a:pPr marL="1777364">
              <a:lnSpc>
                <a:spcPts val="1630"/>
              </a:lnSpc>
              <a:tabLst>
                <a:tab pos="2804795" algn="l"/>
              </a:tabLst>
            </a:pPr>
            <a:r>
              <a:rPr sz="1600" i="1" spc="-5" dirty="0">
                <a:latin typeface="Times New Roman"/>
                <a:cs typeface="Times New Roman"/>
              </a:rPr>
              <a:t>ID	</a:t>
            </a:r>
            <a:r>
              <a:rPr sz="1600" b="1" spc="-5" dirty="0">
                <a:latin typeface="Times New Roman"/>
                <a:cs typeface="Times New Roman"/>
              </a:rPr>
              <a:t>char</a:t>
            </a:r>
            <a:r>
              <a:rPr sz="1600" spc="-5" dirty="0">
                <a:latin typeface="Times New Roman"/>
                <a:cs typeface="Times New Roman"/>
              </a:rPr>
              <a:t>(5),</a:t>
            </a:r>
            <a:endParaRPr sz="1600">
              <a:latin typeface="Times New Roman"/>
              <a:cs typeface="Times New Roman"/>
            </a:endParaRPr>
          </a:p>
          <a:p>
            <a:pPr marL="1777364" marR="826769">
              <a:lnSpc>
                <a:spcPct val="89100"/>
              </a:lnSpc>
              <a:spcBef>
                <a:spcPts val="110"/>
              </a:spcBef>
              <a:tabLst>
                <a:tab pos="2775585" algn="l"/>
                <a:tab pos="2845435" algn="l"/>
              </a:tabLst>
            </a:pPr>
            <a:r>
              <a:rPr sz="1600" i="1" spc="-5" dirty="0">
                <a:latin typeface="Times New Roman"/>
                <a:cs typeface="Times New Roman"/>
              </a:rPr>
              <a:t>name	</a:t>
            </a:r>
            <a:r>
              <a:rPr sz="1600" b="1" spc="-5" dirty="0">
                <a:latin typeface="Times New Roman"/>
                <a:cs typeface="Times New Roman"/>
              </a:rPr>
              <a:t>varchar</a:t>
            </a:r>
            <a:r>
              <a:rPr sz="1600" spc="-5" dirty="0">
                <a:latin typeface="Times New Roman"/>
                <a:cs typeface="Times New Roman"/>
              </a:rPr>
              <a:t>(20)</a:t>
            </a:r>
            <a:r>
              <a:rPr sz="1600" b="1" spc="-5" dirty="0">
                <a:latin typeface="Times New Roman"/>
                <a:cs typeface="Times New Roman"/>
              </a:rPr>
              <a:t>,  </a:t>
            </a:r>
            <a:r>
              <a:rPr sz="1600" i="1" spc="-5" dirty="0">
                <a:latin typeface="Times New Roman"/>
                <a:cs typeface="Times New Roman"/>
              </a:rPr>
              <a:t>dept_name </a:t>
            </a:r>
            <a:r>
              <a:rPr sz="1600" b="1" spc="-5" dirty="0">
                <a:latin typeface="Times New Roman"/>
                <a:cs typeface="Times New Roman"/>
              </a:rPr>
              <a:t>varchar</a:t>
            </a:r>
            <a:r>
              <a:rPr sz="1600" spc="-5" dirty="0">
                <a:latin typeface="Times New Roman"/>
                <a:cs typeface="Times New Roman"/>
              </a:rPr>
              <a:t>(20),  </a:t>
            </a:r>
            <a:r>
              <a:rPr sz="1600" i="1" spc="-5" dirty="0">
                <a:latin typeface="Times New Roman"/>
                <a:cs typeface="Times New Roman"/>
              </a:rPr>
              <a:t>s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i="1" spc="-5" dirty="0">
                <a:latin typeface="Times New Roman"/>
                <a:cs typeface="Times New Roman"/>
              </a:rPr>
              <a:t>lary</a:t>
            </a:r>
            <a:r>
              <a:rPr sz="1600" i="1" dirty="0">
                <a:latin typeface="Times New Roman"/>
                <a:cs typeface="Times New Roman"/>
              </a:rPr>
              <a:t>		</a:t>
            </a:r>
            <a:r>
              <a:rPr sz="1600" b="1" spc="-5" dirty="0">
                <a:latin typeface="Times New Roman"/>
                <a:cs typeface="Times New Roman"/>
              </a:rPr>
              <a:t>nu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eric</a:t>
            </a:r>
            <a:r>
              <a:rPr sz="1600" spc="-5" dirty="0">
                <a:latin typeface="Times New Roman"/>
                <a:cs typeface="Times New Roman"/>
              </a:rPr>
              <a:t>(8,2</a:t>
            </a:r>
            <a:r>
              <a:rPr sz="1600" dirty="0">
                <a:latin typeface="Times New Roman"/>
                <a:cs typeface="Times New Roman"/>
              </a:rPr>
              <a:t>)</a:t>
            </a:r>
            <a:r>
              <a:rPr sz="1600" spc="-5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789"/>
              </a:lnSpc>
              <a:spcBef>
                <a:spcPts val="1440"/>
              </a:spcBef>
            </a:pPr>
            <a:r>
              <a:rPr sz="1600" spc="-5" dirty="0">
                <a:latin typeface="Times New Roman"/>
                <a:cs typeface="Times New Roman"/>
              </a:rPr>
              <a:t>DDL </a:t>
            </a:r>
            <a:r>
              <a:rPr sz="1600" spc="-10" dirty="0">
                <a:latin typeface="Times New Roman"/>
                <a:cs typeface="Times New Roman"/>
              </a:rPr>
              <a:t>compiler </a:t>
            </a:r>
            <a:r>
              <a:rPr sz="1600" spc="-5" dirty="0">
                <a:latin typeface="Times New Roman"/>
                <a:cs typeface="Times New Roman"/>
              </a:rPr>
              <a:t>generates a set of table </a:t>
            </a:r>
            <a:r>
              <a:rPr sz="1600" spc="-10" dirty="0">
                <a:latin typeface="Times New Roman"/>
                <a:cs typeface="Times New Roman"/>
              </a:rPr>
              <a:t>templates </a:t>
            </a:r>
            <a:r>
              <a:rPr sz="1600" spc="-5" dirty="0">
                <a:latin typeface="Times New Roman"/>
                <a:cs typeface="Times New Roman"/>
              </a:rPr>
              <a:t>stored in</a:t>
            </a:r>
            <a:r>
              <a:rPr sz="1600" spc="3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800" b="1" i="1" dirty="0">
                <a:solidFill>
                  <a:srgbClr val="0066CC"/>
                </a:solidFill>
                <a:latin typeface="Times New Roman"/>
                <a:cs typeface="Times New Roman"/>
              </a:rPr>
              <a:t>data</a:t>
            </a:r>
            <a:r>
              <a:rPr sz="1800" b="1" i="1" spc="-5" dirty="0">
                <a:solidFill>
                  <a:srgbClr val="0066CC"/>
                </a:solidFill>
                <a:latin typeface="Times New Roman"/>
                <a:cs typeface="Times New Roman"/>
              </a:rPr>
              <a:t> dictionary</a:t>
            </a:r>
            <a:endParaRPr sz="1800">
              <a:latin typeface="Times New Roman"/>
              <a:cs typeface="Times New Roman"/>
            </a:endParaRPr>
          </a:p>
          <a:p>
            <a:pPr marL="12700" marR="433070">
              <a:lnSpc>
                <a:spcPts val="1700"/>
              </a:lnSpc>
              <a:spcBef>
                <a:spcPts val="14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Data dictionary contains metadata (i.e., data about  data)</a:t>
            </a:r>
            <a:endParaRPr sz="1600">
              <a:latin typeface="Times New Roman"/>
              <a:cs typeface="Times New Roman"/>
            </a:endParaRPr>
          </a:p>
          <a:p>
            <a:pPr marL="303530" indent="-183515">
              <a:lnSpc>
                <a:spcPct val="100000"/>
              </a:lnSpc>
              <a:spcBef>
                <a:spcPts val="180"/>
              </a:spcBef>
              <a:buFont typeface="Arial"/>
              <a:buChar char="◦"/>
              <a:tabLst>
                <a:tab pos="304165" algn="l"/>
              </a:tabLst>
            </a:pPr>
            <a:r>
              <a:rPr sz="1600" spc="-5" dirty="0">
                <a:latin typeface="Times New Roman"/>
                <a:cs typeface="Times New Roman"/>
              </a:rPr>
              <a:t>Database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schema</a:t>
            </a:r>
            <a:endParaRPr sz="1600">
              <a:latin typeface="Times New Roman"/>
              <a:cs typeface="Times New Roman"/>
            </a:endParaRPr>
          </a:p>
          <a:p>
            <a:pPr marL="303530" indent="-183515">
              <a:lnSpc>
                <a:spcPct val="100000"/>
              </a:lnSpc>
              <a:spcBef>
                <a:spcPts val="409"/>
              </a:spcBef>
              <a:buFont typeface="Arial"/>
              <a:buChar char="◦"/>
              <a:tabLst>
                <a:tab pos="304165" algn="l"/>
              </a:tabLst>
            </a:pPr>
            <a:r>
              <a:rPr sz="1600" spc="-5" dirty="0">
                <a:latin typeface="Times New Roman"/>
                <a:cs typeface="Times New Roman"/>
              </a:rPr>
              <a:t>Integrity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constraints</a:t>
            </a:r>
            <a:endParaRPr sz="1600">
              <a:latin typeface="Times New Roman"/>
              <a:cs typeface="Times New Roman"/>
            </a:endParaRPr>
          </a:p>
          <a:p>
            <a:pPr marL="487680" lvl="1" indent="-183515">
              <a:lnSpc>
                <a:spcPct val="100000"/>
              </a:lnSpc>
              <a:spcBef>
                <a:spcPts val="405"/>
              </a:spcBef>
              <a:buFont typeface="Arial"/>
              <a:buChar char="◦"/>
              <a:tabLst>
                <a:tab pos="488315" algn="l"/>
              </a:tabLst>
            </a:pPr>
            <a:r>
              <a:rPr sz="1600" spc="-10" dirty="0">
                <a:latin typeface="Times New Roman"/>
                <a:cs typeface="Times New Roman"/>
              </a:rPr>
              <a:t>Primary </a:t>
            </a:r>
            <a:r>
              <a:rPr sz="1600" spc="-5" dirty="0">
                <a:latin typeface="Times New Roman"/>
                <a:cs typeface="Times New Roman"/>
              </a:rPr>
              <a:t>key </a:t>
            </a:r>
            <a:r>
              <a:rPr sz="1600" spc="-10" dirty="0">
                <a:latin typeface="Times New Roman"/>
                <a:cs typeface="Times New Roman"/>
              </a:rPr>
              <a:t>(ID </a:t>
            </a:r>
            <a:r>
              <a:rPr sz="1600" spc="-5" dirty="0">
                <a:latin typeface="Times New Roman"/>
                <a:cs typeface="Times New Roman"/>
              </a:rPr>
              <a:t>uniquely identifies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instructors)</a:t>
            </a:r>
            <a:endParaRPr sz="1600">
              <a:latin typeface="Times New Roman"/>
              <a:cs typeface="Times New Roman"/>
            </a:endParaRPr>
          </a:p>
          <a:p>
            <a:pPr marL="487680" lvl="1" indent="-183515">
              <a:lnSpc>
                <a:spcPct val="100000"/>
              </a:lnSpc>
              <a:spcBef>
                <a:spcPts val="409"/>
              </a:spcBef>
              <a:buFont typeface="Arial"/>
              <a:buChar char="◦"/>
              <a:tabLst>
                <a:tab pos="488315" algn="l"/>
              </a:tabLst>
            </a:pPr>
            <a:r>
              <a:rPr sz="1600" spc="-5" dirty="0">
                <a:latin typeface="Times New Roman"/>
                <a:cs typeface="Times New Roman"/>
              </a:rPr>
              <a:t>Referential integrity (</a:t>
            </a:r>
            <a:r>
              <a:rPr sz="1600" b="1" spc="-5" dirty="0">
                <a:latin typeface="Times New Roman"/>
                <a:cs typeface="Times New Roman"/>
              </a:rPr>
              <a:t>references </a:t>
            </a:r>
            <a:r>
              <a:rPr sz="1600" spc="-5" dirty="0">
                <a:latin typeface="Times New Roman"/>
                <a:cs typeface="Times New Roman"/>
              </a:rPr>
              <a:t>constraint in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SQL)</a:t>
            </a:r>
            <a:endParaRPr sz="1600">
              <a:latin typeface="Times New Roman"/>
              <a:cs typeface="Times New Roman"/>
            </a:endParaRPr>
          </a:p>
          <a:p>
            <a:pPr marL="670560" marR="137795" lvl="2" indent="-182880">
              <a:lnSpc>
                <a:spcPts val="1689"/>
              </a:lnSpc>
              <a:spcBef>
                <a:spcPts val="695"/>
              </a:spcBef>
              <a:buFont typeface="Arial"/>
              <a:buChar char="◦"/>
              <a:tabLst>
                <a:tab pos="671195" algn="l"/>
              </a:tabLst>
            </a:pPr>
            <a:r>
              <a:rPr sz="1600" spc="-5" dirty="0">
                <a:latin typeface="Times New Roman"/>
                <a:cs typeface="Times New Roman"/>
              </a:rPr>
              <a:t>e.g. </a:t>
            </a:r>
            <a:r>
              <a:rPr sz="1600" i="1" spc="-5" dirty="0">
                <a:latin typeface="Times New Roman"/>
                <a:cs typeface="Times New Roman"/>
              </a:rPr>
              <a:t>dept_name </a:t>
            </a:r>
            <a:r>
              <a:rPr sz="1600" spc="-5" dirty="0">
                <a:latin typeface="Times New Roman"/>
                <a:cs typeface="Times New Roman"/>
              </a:rPr>
              <a:t>value in any </a:t>
            </a:r>
            <a:r>
              <a:rPr sz="1600" i="1" spc="-5" dirty="0">
                <a:latin typeface="Times New Roman"/>
                <a:cs typeface="Times New Roman"/>
              </a:rPr>
              <a:t>instructor </a:t>
            </a:r>
            <a:r>
              <a:rPr sz="1600" spc="-5" dirty="0">
                <a:latin typeface="Times New Roman"/>
                <a:cs typeface="Times New Roman"/>
              </a:rPr>
              <a:t>tuple </a:t>
            </a:r>
            <a:r>
              <a:rPr sz="1600" spc="-15" dirty="0">
                <a:latin typeface="Times New Roman"/>
                <a:cs typeface="Times New Roman"/>
              </a:rPr>
              <a:t>must  </a:t>
            </a:r>
            <a:r>
              <a:rPr sz="1600" spc="-5" dirty="0">
                <a:latin typeface="Times New Roman"/>
                <a:cs typeface="Times New Roman"/>
              </a:rPr>
              <a:t>appear in </a:t>
            </a:r>
            <a:r>
              <a:rPr sz="1600" i="1" spc="-5" dirty="0">
                <a:latin typeface="Times New Roman"/>
                <a:cs typeface="Times New Roman"/>
              </a:rPr>
              <a:t>department</a:t>
            </a:r>
            <a:r>
              <a:rPr sz="1600" i="1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relation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25171" y="1460690"/>
            <a:ext cx="5053965" cy="5405755"/>
            <a:chOff x="6325171" y="1460690"/>
            <a:chExt cx="5053965" cy="5405755"/>
          </a:xfrm>
        </p:grpSpPr>
        <p:sp>
          <p:nvSpPr>
            <p:cNvPr id="8" name="object 8"/>
            <p:cNvSpPr/>
            <p:nvPr/>
          </p:nvSpPr>
          <p:spPr>
            <a:xfrm>
              <a:off x="6333109" y="1468627"/>
              <a:ext cx="5038090" cy="5389880"/>
            </a:xfrm>
            <a:custGeom>
              <a:avLst/>
              <a:gdLst/>
              <a:ahLst/>
              <a:cxnLst/>
              <a:rect l="l" t="t" r="r" b="b"/>
              <a:pathLst>
                <a:path w="5038090" h="5389880">
                  <a:moveTo>
                    <a:pt x="5037582" y="0"/>
                  </a:moveTo>
                  <a:lnTo>
                    <a:pt x="0" y="0"/>
                  </a:lnTo>
                  <a:lnTo>
                    <a:pt x="0" y="5389372"/>
                  </a:lnTo>
                  <a:lnTo>
                    <a:pt x="5037582" y="5389372"/>
                  </a:lnTo>
                  <a:lnTo>
                    <a:pt x="5037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33109" y="1468627"/>
              <a:ext cx="5038090" cy="5389880"/>
            </a:xfrm>
            <a:custGeom>
              <a:avLst/>
              <a:gdLst/>
              <a:ahLst/>
              <a:cxnLst/>
              <a:rect l="l" t="t" r="r" b="b"/>
              <a:pathLst>
                <a:path w="5038090" h="5389880">
                  <a:moveTo>
                    <a:pt x="0" y="5389372"/>
                  </a:moveTo>
                  <a:lnTo>
                    <a:pt x="5037582" y="5389372"/>
                  </a:lnTo>
                  <a:lnTo>
                    <a:pt x="5037582" y="0"/>
                  </a:lnTo>
                  <a:lnTo>
                    <a:pt x="0" y="0"/>
                  </a:lnTo>
                  <a:lnTo>
                    <a:pt x="0" y="5389372"/>
                  </a:lnTo>
                  <a:close/>
                </a:path>
              </a:pathLst>
            </a:custGeom>
            <a:ln w="158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pc="-5" dirty="0"/>
              <a:t>Data </a:t>
            </a:r>
            <a:r>
              <a:rPr dirty="0"/>
              <a:t>Manipulation</a:t>
            </a:r>
            <a:r>
              <a:rPr spc="-25" dirty="0"/>
              <a:t> </a:t>
            </a:r>
            <a:r>
              <a:rPr spc="-5" dirty="0"/>
              <a:t>Language(DML)</a:t>
            </a:r>
          </a:p>
          <a:p>
            <a:pPr marL="12700">
              <a:lnSpc>
                <a:spcPts val="2030"/>
              </a:lnSpc>
              <a:spcBef>
                <a:spcPts val="1275"/>
              </a:spcBef>
            </a:pPr>
            <a:r>
              <a:rPr sz="1800" b="0" dirty="0">
                <a:latin typeface="Times New Roman"/>
                <a:cs typeface="Times New Roman"/>
              </a:rPr>
              <a:t>Language for accessing and </a:t>
            </a:r>
            <a:r>
              <a:rPr sz="1800" b="0" spc="-5" dirty="0">
                <a:latin typeface="Times New Roman"/>
                <a:cs typeface="Times New Roman"/>
              </a:rPr>
              <a:t>manipulating </a:t>
            </a:r>
            <a:r>
              <a:rPr sz="1800" b="0" dirty="0">
                <a:latin typeface="Times New Roman"/>
                <a:cs typeface="Times New Roman"/>
              </a:rPr>
              <a:t>the</a:t>
            </a:r>
            <a:r>
              <a:rPr sz="1800" b="0" spc="-6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800" b="0" dirty="0">
                <a:latin typeface="Times New Roman"/>
                <a:cs typeface="Times New Roman"/>
              </a:rPr>
              <a:t>organized by the appropriate data</a:t>
            </a:r>
            <a:r>
              <a:rPr sz="1800" b="0" spc="-5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 marL="303530" indent="-183515">
              <a:lnSpc>
                <a:spcPct val="100000"/>
              </a:lnSpc>
              <a:spcBef>
                <a:spcPts val="180"/>
              </a:spcBef>
              <a:buFont typeface="Arial"/>
              <a:buChar char="◦"/>
              <a:tabLst>
                <a:tab pos="304165" algn="l"/>
              </a:tabLst>
            </a:pPr>
            <a:r>
              <a:rPr sz="1800" b="0" spc="-5" dirty="0">
                <a:latin typeface="Times New Roman"/>
                <a:cs typeface="Times New Roman"/>
              </a:rPr>
              <a:t>DML </a:t>
            </a:r>
            <a:r>
              <a:rPr sz="1800" b="0" dirty="0">
                <a:latin typeface="Times New Roman"/>
                <a:cs typeface="Times New Roman"/>
              </a:rPr>
              <a:t>also known as query</a:t>
            </a:r>
            <a:r>
              <a:rPr sz="1800" b="0" spc="-4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language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b="0" spc="-5" dirty="0">
                <a:latin typeface="Times New Roman"/>
                <a:cs typeface="Times New Roman"/>
              </a:rPr>
              <a:t>Two </a:t>
            </a:r>
            <a:r>
              <a:rPr sz="1800" b="0" dirty="0">
                <a:latin typeface="Times New Roman"/>
                <a:cs typeface="Times New Roman"/>
              </a:rPr>
              <a:t>classes of</a:t>
            </a:r>
            <a:r>
              <a:rPr sz="1800" b="0" spc="-1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languages</a:t>
            </a:r>
            <a:endParaRPr sz="1800">
              <a:latin typeface="Times New Roman"/>
              <a:cs typeface="Times New Roman"/>
            </a:endParaRPr>
          </a:p>
          <a:p>
            <a:pPr marL="303530" indent="-183515">
              <a:lnSpc>
                <a:spcPts val="203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◦"/>
              <a:tabLst>
                <a:tab pos="304165" algn="l"/>
              </a:tabLst>
            </a:pPr>
            <a:r>
              <a:rPr sz="1800" spc="-5" dirty="0">
                <a:solidFill>
                  <a:srgbClr val="000099"/>
                </a:solidFill>
              </a:rPr>
              <a:t>Procedural </a:t>
            </a:r>
            <a:r>
              <a:rPr sz="1800" b="0" dirty="0">
                <a:latin typeface="Times New Roman"/>
                <a:cs typeface="Times New Roman"/>
              </a:rPr>
              <a:t>– </a:t>
            </a:r>
            <a:r>
              <a:rPr sz="1800" b="0" spc="-5" dirty="0">
                <a:latin typeface="Times New Roman"/>
                <a:cs typeface="Times New Roman"/>
              </a:rPr>
              <a:t>user specifies what </a:t>
            </a:r>
            <a:r>
              <a:rPr sz="1800" b="0" dirty="0">
                <a:latin typeface="Times New Roman"/>
                <a:cs typeface="Times New Roman"/>
              </a:rPr>
              <a:t>data is</a:t>
            </a:r>
            <a:r>
              <a:rPr sz="1800" b="0" spc="1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required</a:t>
            </a:r>
            <a:endParaRPr sz="1800">
              <a:latin typeface="Times New Roman"/>
              <a:cs typeface="Times New Roman"/>
            </a:endParaRPr>
          </a:p>
          <a:p>
            <a:pPr marL="303530">
              <a:lnSpc>
                <a:spcPts val="2030"/>
              </a:lnSpc>
            </a:pPr>
            <a:r>
              <a:rPr sz="1800" b="0" dirty="0">
                <a:latin typeface="Times New Roman"/>
                <a:cs typeface="Times New Roman"/>
              </a:rPr>
              <a:t>and how to get those</a:t>
            </a:r>
            <a:r>
              <a:rPr sz="1800" b="0" spc="-15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303530" marR="170815" indent="-182880">
              <a:lnSpc>
                <a:spcPct val="88900"/>
              </a:lnSpc>
              <a:spcBef>
                <a:spcPts val="670"/>
              </a:spcBef>
              <a:buClr>
                <a:srgbClr val="000000"/>
              </a:buClr>
              <a:buFont typeface="Arial"/>
              <a:buChar char="◦"/>
              <a:tabLst>
                <a:tab pos="304165" algn="l"/>
              </a:tabLst>
            </a:pPr>
            <a:r>
              <a:rPr sz="1800" dirty="0">
                <a:solidFill>
                  <a:srgbClr val="000099"/>
                </a:solidFill>
              </a:rPr>
              <a:t>Declarative </a:t>
            </a:r>
            <a:r>
              <a:rPr sz="1800" spc="-5" dirty="0">
                <a:solidFill>
                  <a:srgbClr val="000099"/>
                </a:solidFill>
              </a:rPr>
              <a:t>(nonprocedural) </a:t>
            </a:r>
            <a:r>
              <a:rPr sz="1800" b="0" dirty="0">
                <a:latin typeface="Times New Roman"/>
                <a:cs typeface="Times New Roman"/>
              </a:rPr>
              <a:t>– </a:t>
            </a:r>
            <a:r>
              <a:rPr sz="1800" b="0" spc="-5" dirty="0">
                <a:latin typeface="Times New Roman"/>
                <a:cs typeface="Times New Roman"/>
              </a:rPr>
              <a:t>user specifies  what </a:t>
            </a:r>
            <a:r>
              <a:rPr sz="1800" b="0" dirty="0">
                <a:latin typeface="Times New Roman"/>
                <a:cs typeface="Times New Roman"/>
              </a:rPr>
              <a:t>data </a:t>
            </a:r>
            <a:r>
              <a:rPr sz="1800" b="0" spc="-5" dirty="0">
                <a:latin typeface="Times New Roman"/>
                <a:cs typeface="Times New Roman"/>
              </a:rPr>
              <a:t>is </a:t>
            </a:r>
            <a:r>
              <a:rPr sz="1800" b="0" dirty="0">
                <a:latin typeface="Times New Roman"/>
                <a:cs typeface="Times New Roman"/>
              </a:rPr>
              <a:t>required without specifying how</a:t>
            </a:r>
            <a:r>
              <a:rPr sz="1800" b="0" spc="-9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to  get those</a:t>
            </a:r>
            <a:r>
              <a:rPr sz="1800" b="0" spc="-5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800" b="0" spc="-5" dirty="0">
                <a:latin typeface="Times New Roman"/>
                <a:cs typeface="Times New Roman"/>
              </a:rPr>
              <a:t>SQL is </a:t>
            </a:r>
            <a:r>
              <a:rPr sz="1800" b="0" dirty="0">
                <a:latin typeface="Times New Roman"/>
                <a:cs typeface="Times New Roman"/>
              </a:rPr>
              <a:t>the </a:t>
            </a:r>
            <a:r>
              <a:rPr sz="1800" b="0" spc="-5" dirty="0">
                <a:latin typeface="Times New Roman"/>
                <a:cs typeface="Times New Roman"/>
              </a:rPr>
              <a:t>most </a:t>
            </a:r>
            <a:r>
              <a:rPr sz="1800" b="0" dirty="0">
                <a:latin typeface="Times New Roman"/>
                <a:cs typeface="Times New Roman"/>
              </a:rPr>
              <a:t>widely used query</a:t>
            </a:r>
            <a:r>
              <a:rPr sz="1800" b="0" spc="-30" dirty="0">
                <a:latin typeface="Times New Roman"/>
                <a:cs typeface="Times New Roman"/>
              </a:rPr>
              <a:t> </a:t>
            </a:r>
            <a:r>
              <a:rPr sz="1800" b="0" dirty="0">
                <a:latin typeface="Times New Roman"/>
                <a:cs typeface="Times New Roman"/>
              </a:rPr>
              <a:t>language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370" y="77851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9230" y="674065"/>
            <a:ext cx="2619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Data</a:t>
            </a:r>
            <a:r>
              <a:rPr sz="4000" spc="-50" dirty="0"/>
              <a:t> </a:t>
            </a:r>
            <a:r>
              <a:rPr spc="-5" dirty="0"/>
              <a:t>Models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1090930" y="1839341"/>
            <a:ext cx="4944110" cy="1796414"/>
            <a:chOff x="1090930" y="1839341"/>
            <a:chExt cx="4944110" cy="1796414"/>
          </a:xfrm>
        </p:grpSpPr>
        <p:sp>
          <p:nvSpPr>
            <p:cNvPr id="5" name="object 5"/>
            <p:cNvSpPr/>
            <p:nvPr/>
          </p:nvSpPr>
          <p:spPr>
            <a:xfrm>
              <a:off x="1097280" y="1845691"/>
              <a:ext cx="4931156" cy="17833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7280" y="1845691"/>
              <a:ext cx="4931410" cy="1783714"/>
            </a:xfrm>
            <a:custGeom>
              <a:avLst/>
              <a:gdLst/>
              <a:ahLst/>
              <a:cxnLst/>
              <a:rect l="l" t="t" r="r" b="b"/>
              <a:pathLst>
                <a:path w="4931410" h="1783714">
                  <a:moveTo>
                    <a:pt x="0" y="1783333"/>
                  </a:moveTo>
                  <a:lnTo>
                    <a:pt x="4931156" y="1783333"/>
                  </a:lnTo>
                  <a:lnTo>
                    <a:pt x="4931156" y="0"/>
                  </a:lnTo>
                  <a:lnTo>
                    <a:pt x="0" y="0"/>
                  </a:lnTo>
                  <a:lnTo>
                    <a:pt x="0" y="1783333"/>
                  </a:lnTo>
                  <a:close/>
                </a:path>
              </a:pathLst>
            </a:custGeom>
            <a:ln w="127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7280" y="1831975"/>
            <a:ext cx="4925060" cy="164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84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 </a:t>
            </a:r>
            <a:r>
              <a:rPr sz="2400" b="1" dirty="0">
                <a:latin typeface="Times New Roman"/>
                <a:cs typeface="Times New Roman"/>
              </a:rPr>
              <a:t>collection of tools for describing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82270" indent="-183515">
              <a:lnSpc>
                <a:spcPts val="2360"/>
              </a:lnSpc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12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12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semantics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12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constraints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43053" y="1698269"/>
            <a:ext cx="5972810" cy="3947160"/>
            <a:chOff x="6143053" y="1698269"/>
            <a:chExt cx="5972810" cy="3947160"/>
          </a:xfrm>
        </p:grpSpPr>
        <p:sp>
          <p:nvSpPr>
            <p:cNvPr id="9" name="object 9"/>
            <p:cNvSpPr/>
            <p:nvPr/>
          </p:nvSpPr>
          <p:spPr>
            <a:xfrm>
              <a:off x="6158864" y="1714144"/>
              <a:ext cx="5940679" cy="3915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50990" y="1706206"/>
              <a:ext cx="5956935" cy="3931285"/>
            </a:xfrm>
            <a:custGeom>
              <a:avLst/>
              <a:gdLst/>
              <a:ahLst/>
              <a:cxnLst/>
              <a:rect l="l" t="t" r="r" b="b"/>
              <a:pathLst>
                <a:path w="5956934" h="3931285">
                  <a:moveTo>
                    <a:pt x="0" y="3931158"/>
                  </a:moveTo>
                  <a:lnTo>
                    <a:pt x="5956553" y="3931158"/>
                  </a:lnTo>
                  <a:lnTo>
                    <a:pt x="5956553" y="0"/>
                  </a:lnTo>
                  <a:lnTo>
                    <a:pt x="0" y="0"/>
                  </a:lnTo>
                  <a:lnTo>
                    <a:pt x="0" y="3931158"/>
                  </a:lnTo>
                  <a:close/>
                </a:path>
              </a:pathLst>
            </a:custGeom>
            <a:ln w="158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49580" y="3629596"/>
            <a:ext cx="5590540" cy="3228975"/>
            <a:chOff x="449580" y="3629596"/>
            <a:chExt cx="5590540" cy="3228975"/>
          </a:xfrm>
        </p:grpSpPr>
        <p:sp>
          <p:nvSpPr>
            <p:cNvPr id="12" name="object 12"/>
            <p:cNvSpPr/>
            <p:nvPr/>
          </p:nvSpPr>
          <p:spPr>
            <a:xfrm>
              <a:off x="449580" y="5652514"/>
              <a:ext cx="5590032" cy="1205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375" y="3639058"/>
              <a:ext cx="5568315" cy="2000885"/>
            </a:xfrm>
            <a:custGeom>
              <a:avLst/>
              <a:gdLst/>
              <a:ahLst/>
              <a:cxnLst/>
              <a:rect l="l" t="t" r="r" b="b"/>
              <a:pathLst>
                <a:path w="5568315" h="2000885">
                  <a:moveTo>
                    <a:pt x="5396103" y="0"/>
                  </a:moveTo>
                  <a:lnTo>
                    <a:pt x="171919" y="0"/>
                  </a:lnTo>
                  <a:lnTo>
                    <a:pt x="126218" y="6140"/>
                  </a:lnTo>
                  <a:lnTo>
                    <a:pt x="85150" y="23471"/>
                  </a:lnTo>
                  <a:lnTo>
                    <a:pt x="50355" y="50355"/>
                  </a:lnTo>
                  <a:lnTo>
                    <a:pt x="23472" y="85155"/>
                  </a:lnTo>
                  <a:lnTo>
                    <a:pt x="6141" y="126235"/>
                  </a:lnTo>
                  <a:lnTo>
                    <a:pt x="0" y="171958"/>
                  </a:lnTo>
                  <a:lnTo>
                    <a:pt x="0" y="1828546"/>
                  </a:lnTo>
                  <a:lnTo>
                    <a:pt x="6141" y="1874217"/>
                  </a:lnTo>
                  <a:lnTo>
                    <a:pt x="23472" y="1915268"/>
                  </a:lnTo>
                  <a:lnTo>
                    <a:pt x="50355" y="1950056"/>
                  </a:lnTo>
                  <a:lnTo>
                    <a:pt x="85150" y="1976938"/>
                  </a:lnTo>
                  <a:lnTo>
                    <a:pt x="126218" y="1994272"/>
                  </a:lnTo>
                  <a:lnTo>
                    <a:pt x="171919" y="2000415"/>
                  </a:lnTo>
                  <a:lnTo>
                    <a:pt x="5396103" y="2000415"/>
                  </a:lnTo>
                  <a:lnTo>
                    <a:pt x="5441781" y="1994272"/>
                  </a:lnTo>
                  <a:lnTo>
                    <a:pt x="5482848" y="1976938"/>
                  </a:lnTo>
                  <a:lnTo>
                    <a:pt x="5517657" y="1950056"/>
                  </a:lnTo>
                  <a:lnTo>
                    <a:pt x="5544561" y="1915268"/>
                  </a:lnTo>
                  <a:lnTo>
                    <a:pt x="5561911" y="1874217"/>
                  </a:lnTo>
                  <a:lnTo>
                    <a:pt x="5568061" y="1828546"/>
                  </a:lnTo>
                  <a:lnTo>
                    <a:pt x="5568061" y="171958"/>
                  </a:lnTo>
                  <a:lnTo>
                    <a:pt x="5561911" y="126235"/>
                  </a:lnTo>
                  <a:lnTo>
                    <a:pt x="5544561" y="85155"/>
                  </a:lnTo>
                  <a:lnTo>
                    <a:pt x="5517657" y="50355"/>
                  </a:lnTo>
                  <a:lnTo>
                    <a:pt x="5482848" y="23471"/>
                  </a:lnTo>
                  <a:lnTo>
                    <a:pt x="5441781" y="6140"/>
                  </a:lnTo>
                  <a:lnTo>
                    <a:pt x="5396103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375" y="3639058"/>
              <a:ext cx="5568061" cy="20004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5612" y="3634359"/>
              <a:ext cx="5577840" cy="2010410"/>
            </a:xfrm>
            <a:custGeom>
              <a:avLst/>
              <a:gdLst/>
              <a:ahLst/>
              <a:cxnLst/>
              <a:rect l="l" t="t" r="r" b="b"/>
              <a:pathLst>
                <a:path w="5577840" h="2010410">
                  <a:moveTo>
                    <a:pt x="176758" y="0"/>
                  </a:moveTo>
                  <a:lnTo>
                    <a:pt x="5401373" y="0"/>
                  </a:lnTo>
                  <a:lnTo>
                    <a:pt x="5436552" y="3556"/>
                  </a:lnTo>
                  <a:lnTo>
                    <a:pt x="5499798" y="30099"/>
                  </a:lnTo>
                  <a:lnTo>
                    <a:pt x="5547550" y="77851"/>
                  </a:lnTo>
                  <a:lnTo>
                    <a:pt x="5574093" y="141097"/>
                  </a:lnTo>
                  <a:lnTo>
                    <a:pt x="5577649" y="176657"/>
                  </a:lnTo>
                  <a:lnTo>
                    <a:pt x="5577649" y="1833753"/>
                  </a:lnTo>
                  <a:lnTo>
                    <a:pt x="5563806" y="1902079"/>
                  </a:lnTo>
                  <a:lnTo>
                    <a:pt x="5525960" y="1958340"/>
                  </a:lnTo>
                  <a:lnTo>
                    <a:pt x="5469572" y="1996274"/>
                  </a:lnTo>
                  <a:lnTo>
                    <a:pt x="5401373" y="2010117"/>
                  </a:lnTo>
                  <a:lnTo>
                    <a:pt x="176758" y="2010117"/>
                  </a:lnTo>
                  <a:lnTo>
                    <a:pt x="108076" y="1996274"/>
                  </a:lnTo>
                  <a:lnTo>
                    <a:pt x="51777" y="1958340"/>
                  </a:lnTo>
                  <a:lnTo>
                    <a:pt x="13843" y="1902079"/>
                  </a:lnTo>
                  <a:lnTo>
                    <a:pt x="0" y="1833753"/>
                  </a:lnTo>
                  <a:lnTo>
                    <a:pt x="0" y="176657"/>
                  </a:lnTo>
                  <a:lnTo>
                    <a:pt x="13843" y="108077"/>
                  </a:lnTo>
                  <a:lnTo>
                    <a:pt x="51777" y="51689"/>
                  </a:lnTo>
                  <a:lnTo>
                    <a:pt x="108076" y="13843"/>
                  </a:lnTo>
                  <a:lnTo>
                    <a:pt x="176758" y="0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694" y="594182"/>
            <a:ext cx="7948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 System</a:t>
            </a:r>
            <a:r>
              <a:rPr spc="-5" dirty="0"/>
              <a:t> Structure/Architecture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8509000" y="1843049"/>
            <a:ext cx="3420617" cy="3874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09000" y="1843049"/>
            <a:ext cx="3420745" cy="3874770"/>
          </a:xfrm>
          <a:prstGeom prst="rect">
            <a:avLst/>
          </a:prstGeom>
          <a:ln w="12700">
            <a:solidFill>
              <a:srgbClr val="4AACC5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2075" marR="487045">
              <a:lnSpc>
                <a:spcPts val="2110"/>
              </a:lnSpc>
              <a:spcBef>
                <a:spcPts val="365"/>
              </a:spcBef>
            </a:pPr>
            <a:r>
              <a:rPr sz="2000" b="1" dirty="0">
                <a:latin typeface="Times New Roman"/>
                <a:cs typeface="Times New Roman"/>
              </a:rPr>
              <a:t>Important Components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  Database System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45"/>
              </a:spcBef>
            </a:pPr>
            <a:r>
              <a:rPr sz="2000" spc="-25" dirty="0">
                <a:latin typeface="Arial"/>
                <a:cs typeface="Arial"/>
              </a:rPr>
              <a:t>⮚</a:t>
            </a:r>
            <a:r>
              <a:rPr sz="2000" b="1" spc="-25" dirty="0">
                <a:latin typeface="Times New Roman"/>
                <a:cs typeface="Times New Roman"/>
              </a:rPr>
              <a:t>Database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Users</a:t>
            </a:r>
            <a:endParaRPr sz="20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55"/>
              </a:spcBef>
            </a:pPr>
            <a:r>
              <a:rPr sz="2000" spc="-40" dirty="0">
                <a:latin typeface="Arial"/>
                <a:cs typeface="Arial"/>
              </a:rPr>
              <a:t>⮚</a:t>
            </a:r>
            <a:r>
              <a:rPr sz="2000" b="1" spc="-40" dirty="0">
                <a:latin typeface="Times New Roman"/>
                <a:cs typeface="Times New Roman"/>
              </a:rPr>
              <a:t>Query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Processing</a:t>
            </a:r>
            <a:endParaRPr sz="20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65"/>
              </a:spcBef>
            </a:pPr>
            <a:r>
              <a:rPr sz="2000" spc="-30" dirty="0">
                <a:latin typeface="Arial"/>
                <a:cs typeface="Arial"/>
              </a:rPr>
              <a:t>⮚</a:t>
            </a:r>
            <a:r>
              <a:rPr sz="2000" b="1" spc="-30" dirty="0">
                <a:latin typeface="Times New Roman"/>
                <a:cs typeface="Times New Roman"/>
              </a:rPr>
              <a:t>Storage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65"/>
              </a:spcBef>
            </a:pPr>
            <a:r>
              <a:rPr sz="2000" spc="-20" dirty="0">
                <a:latin typeface="Arial"/>
                <a:cs typeface="Arial"/>
              </a:rPr>
              <a:t>⮚</a:t>
            </a:r>
            <a:r>
              <a:rPr sz="2000" b="1" spc="-20" dirty="0">
                <a:latin typeface="Times New Roman"/>
                <a:cs typeface="Times New Roman"/>
              </a:rPr>
              <a:t>Transaction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6400" y="1459316"/>
            <a:ext cx="6653149" cy="5369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630" y="675513"/>
            <a:ext cx="9314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 System Components : Database</a:t>
            </a:r>
            <a:r>
              <a:rPr spc="-45" dirty="0"/>
              <a:t> </a:t>
            </a:r>
            <a:r>
              <a:rPr spc="-5" dirty="0"/>
              <a:t>Users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1405" y="2231389"/>
            <a:ext cx="3781425" cy="329819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15"/>
              </a:lnSpc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Types of Database Users</a:t>
            </a: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2150"/>
              </a:spcBef>
            </a:pPr>
            <a:r>
              <a:rPr sz="2200" spc="-45" dirty="0">
                <a:latin typeface="Arial"/>
                <a:cs typeface="Arial"/>
              </a:rPr>
              <a:t>⮚</a:t>
            </a:r>
            <a:r>
              <a:rPr sz="2200" spc="-45" dirty="0">
                <a:solidFill>
                  <a:srgbClr val="3E3E3E"/>
                </a:solidFill>
                <a:latin typeface="Times New Roman"/>
                <a:cs typeface="Times New Roman"/>
              </a:rPr>
              <a:t>Naive</a:t>
            </a:r>
            <a:r>
              <a:rPr sz="2200" spc="-1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imes New Roman"/>
                <a:cs typeface="Times New Roman"/>
              </a:rPr>
              <a:t>Users</a:t>
            </a:r>
            <a:endParaRPr sz="22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40"/>
              </a:spcBef>
            </a:pPr>
            <a:r>
              <a:rPr sz="2200" spc="-25" dirty="0">
                <a:latin typeface="Arial"/>
                <a:cs typeface="Arial"/>
              </a:rPr>
              <a:t>⮚</a:t>
            </a:r>
            <a:r>
              <a:rPr sz="2200" spc="-25" dirty="0">
                <a:solidFill>
                  <a:srgbClr val="3E3E3E"/>
                </a:solidFill>
                <a:latin typeface="Times New Roman"/>
                <a:cs typeface="Times New Roman"/>
              </a:rPr>
              <a:t>Application</a:t>
            </a:r>
            <a:r>
              <a:rPr sz="2200" spc="-10" dirty="0">
                <a:solidFill>
                  <a:srgbClr val="3E3E3E"/>
                </a:solidFill>
                <a:latin typeface="Times New Roman"/>
                <a:cs typeface="Times New Roman"/>
              </a:rPr>
              <a:t> Programmers</a:t>
            </a:r>
            <a:endParaRPr sz="22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30"/>
              </a:spcBef>
            </a:pPr>
            <a:r>
              <a:rPr sz="2200" spc="-20" dirty="0">
                <a:latin typeface="Arial"/>
                <a:cs typeface="Arial"/>
              </a:rPr>
              <a:t>⮚</a:t>
            </a:r>
            <a:r>
              <a:rPr sz="2200" spc="-20" dirty="0">
                <a:solidFill>
                  <a:srgbClr val="3E3E3E"/>
                </a:solidFill>
                <a:latin typeface="Times New Roman"/>
                <a:cs typeface="Times New Roman"/>
              </a:rPr>
              <a:t>Sophisticated</a:t>
            </a:r>
            <a:r>
              <a:rPr sz="2200" spc="-1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imes New Roman"/>
                <a:cs typeface="Times New Roman"/>
              </a:rPr>
              <a:t>Users</a:t>
            </a:r>
            <a:endParaRPr sz="220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spcBef>
                <a:spcPts val="1190"/>
              </a:spcBef>
            </a:pPr>
            <a:r>
              <a:rPr sz="2200" spc="-30" dirty="0">
                <a:latin typeface="Arial"/>
                <a:cs typeface="Arial"/>
              </a:rPr>
              <a:t>⮚</a:t>
            </a:r>
            <a:r>
              <a:rPr sz="2200" spc="-30" dirty="0">
                <a:solidFill>
                  <a:srgbClr val="3E3E3E"/>
                </a:solidFill>
                <a:latin typeface="Times New Roman"/>
                <a:cs typeface="Times New Roman"/>
              </a:rPr>
              <a:t>Database</a:t>
            </a:r>
            <a:r>
              <a:rPr sz="2200" spc="-1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imes New Roman"/>
                <a:cs typeface="Times New Roman"/>
              </a:rPr>
              <a:t>Administrators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9083" y="2215578"/>
            <a:ext cx="5948680" cy="3329940"/>
            <a:chOff x="1099083" y="2215578"/>
            <a:chExt cx="5948680" cy="3329940"/>
          </a:xfrm>
        </p:grpSpPr>
        <p:sp>
          <p:nvSpPr>
            <p:cNvPr id="6" name="object 6"/>
            <p:cNvSpPr/>
            <p:nvPr/>
          </p:nvSpPr>
          <p:spPr>
            <a:xfrm>
              <a:off x="1114958" y="2231390"/>
              <a:ext cx="5916549" cy="3297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7020" y="2223516"/>
              <a:ext cx="5932805" cy="3314065"/>
            </a:xfrm>
            <a:custGeom>
              <a:avLst/>
              <a:gdLst/>
              <a:ahLst/>
              <a:cxnLst/>
              <a:rect l="l" t="t" r="r" b="b"/>
              <a:pathLst>
                <a:path w="5932805" h="3314065">
                  <a:moveTo>
                    <a:pt x="0" y="3313684"/>
                  </a:moveTo>
                  <a:lnTo>
                    <a:pt x="5932424" y="3313684"/>
                  </a:lnTo>
                  <a:lnTo>
                    <a:pt x="5932424" y="0"/>
                  </a:lnTo>
                  <a:lnTo>
                    <a:pt x="0" y="0"/>
                  </a:lnTo>
                  <a:lnTo>
                    <a:pt x="0" y="3313684"/>
                  </a:lnTo>
                  <a:close/>
                </a:path>
              </a:pathLst>
            </a:custGeom>
            <a:ln w="158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172" y="712165"/>
            <a:ext cx="9740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 System Components : </a:t>
            </a:r>
            <a:r>
              <a:rPr spc="-5" dirty="0"/>
              <a:t>Query</a:t>
            </a:r>
            <a:r>
              <a:rPr spc="-45" dirty="0"/>
              <a:t> </a:t>
            </a:r>
            <a:r>
              <a:rPr spc="-5" dirty="0"/>
              <a:t>Processing</a:t>
            </a:r>
          </a:p>
        </p:txBody>
      </p:sp>
      <p:sp>
        <p:nvSpPr>
          <p:cNvPr id="4" name="object 4"/>
          <p:cNvSpPr/>
          <p:nvPr/>
        </p:nvSpPr>
        <p:spPr>
          <a:xfrm>
            <a:off x="7870825" y="2031936"/>
            <a:ext cx="3341751" cy="3951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0825" y="2031936"/>
            <a:ext cx="3342004" cy="3951604"/>
          </a:xfrm>
          <a:prstGeom prst="rect">
            <a:avLst/>
          </a:prstGeom>
          <a:ln w="12700">
            <a:solidFill>
              <a:srgbClr val="4AACC5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 marR="568325">
              <a:lnSpc>
                <a:spcPts val="2970"/>
              </a:lnSpc>
              <a:spcBef>
                <a:spcPts val="35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Query</a:t>
            </a:r>
            <a:r>
              <a:rPr sz="2800" b="1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Processing  Steps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2075" marR="1307465">
              <a:lnSpc>
                <a:spcPts val="2950"/>
              </a:lnSpc>
              <a:spcBef>
                <a:spcPts val="2395"/>
              </a:spcBef>
              <a:buSzPct val="96428"/>
              <a:buAutoNum type="arabicPeriod"/>
              <a:tabLst>
                <a:tab pos="359410" algn="l"/>
              </a:tabLst>
            </a:pPr>
            <a:r>
              <a:rPr sz="2800" spc="-5" dirty="0">
                <a:latin typeface="Times New Roman"/>
                <a:cs typeface="Times New Roman"/>
              </a:rPr>
              <a:t>Parsing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 Translation</a:t>
            </a:r>
            <a:endParaRPr sz="2800">
              <a:latin typeface="Times New Roman"/>
              <a:cs typeface="Times New Roman"/>
            </a:endParaRPr>
          </a:p>
          <a:p>
            <a:pPr marL="92075" marR="1101725">
              <a:lnSpc>
                <a:spcPts val="4430"/>
              </a:lnSpc>
              <a:spcBef>
                <a:spcPts val="295"/>
              </a:spcBef>
              <a:buSzPct val="96428"/>
              <a:buAutoNum type="arabicPeriod"/>
              <a:tabLst>
                <a:tab pos="359410" algn="l"/>
              </a:tabLst>
            </a:pPr>
            <a:r>
              <a:rPr sz="2800" spc="-5" dirty="0">
                <a:latin typeface="Times New Roman"/>
                <a:cs typeface="Times New Roman"/>
              </a:rPr>
              <a:t>Op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ization  3.Evaluation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6762" y="1934565"/>
            <a:ext cx="6805930" cy="4100829"/>
            <a:chOff x="766762" y="1934565"/>
            <a:chExt cx="6805930" cy="4100829"/>
          </a:xfrm>
        </p:grpSpPr>
        <p:sp>
          <p:nvSpPr>
            <p:cNvPr id="7" name="object 7"/>
            <p:cNvSpPr/>
            <p:nvPr/>
          </p:nvSpPr>
          <p:spPr>
            <a:xfrm>
              <a:off x="782637" y="1950440"/>
              <a:ext cx="6773799" cy="40688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4700" y="1942503"/>
              <a:ext cx="6790055" cy="4084954"/>
            </a:xfrm>
            <a:custGeom>
              <a:avLst/>
              <a:gdLst/>
              <a:ahLst/>
              <a:cxnLst/>
              <a:rect l="l" t="t" r="r" b="b"/>
              <a:pathLst>
                <a:path w="6790055" h="4084954">
                  <a:moveTo>
                    <a:pt x="0" y="4084701"/>
                  </a:moveTo>
                  <a:lnTo>
                    <a:pt x="6789674" y="4084701"/>
                  </a:lnTo>
                  <a:lnTo>
                    <a:pt x="6789674" y="0"/>
                  </a:lnTo>
                  <a:lnTo>
                    <a:pt x="0" y="0"/>
                  </a:lnTo>
                  <a:lnTo>
                    <a:pt x="0" y="4084701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694" y="233553"/>
            <a:ext cx="7783195" cy="10407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 indent="101600">
              <a:lnSpc>
                <a:spcPts val="3670"/>
              </a:lnSpc>
              <a:spcBef>
                <a:spcPts val="760"/>
              </a:spcBef>
            </a:pPr>
            <a:r>
              <a:rPr dirty="0"/>
              <a:t>Database </a:t>
            </a:r>
            <a:r>
              <a:rPr spc="-5" dirty="0"/>
              <a:t>System </a:t>
            </a:r>
            <a:r>
              <a:rPr dirty="0"/>
              <a:t>Components</a:t>
            </a:r>
            <a:r>
              <a:rPr spc="-90" dirty="0"/>
              <a:t> </a:t>
            </a:r>
            <a:r>
              <a:rPr dirty="0"/>
              <a:t>:Storage  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7280" y="1845729"/>
            <a:ext cx="5252720" cy="402336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R="271780">
              <a:lnSpc>
                <a:spcPct val="89500"/>
              </a:lnSpc>
              <a:spcBef>
                <a:spcPts val="295"/>
              </a:spcBef>
            </a:pPr>
            <a:r>
              <a:rPr sz="2400" b="1" spc="-5" dirty="0">
                <a:latin typeface="Times New Roman"/>
                <a:cs typeface="Times New Roman"/>
              </a:rPr>
              <a:t>Storage manager 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is a program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module  </a:t>
            </a:r>
            <a:r>
              <a:rPr sz="2400" dirty="0">
                <a:latin typeface="Times New Roman"/>
                <a:cs typeface="Times New Roman"/>
              </a:rPr>
              <a:t>that provides the interface between the  low-level data stored in the database and  the </a:t>
            </a:r>
            <a:r>
              <a:rPr sz="2400" spc="-5" dirty="0">
                <a:latin typeface="Times New Roman"/>
                <a:cs typeface="Times New Roman"/>
              </a:rPr>
              <a:t>application programs </a:t>
            </a:r>
            <a:r>
              <a:rPr sz="2400" dirty="0">
                <a:latin typeface="Times New Roman"/>
                <a:cs typeface="Times New Roman"/>
              </a:rPr>
              <a:t>and queries  </a:t>
            </a:r>
            <a:r>
              <a:rPr sz="2400" spc="-5" dirty="0">
                <a:latin typeface="Times New Roman"/>
                <a:cs typeface="Times New Roman"/>
              </a:rPr>
              <a:t>submitted to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responsible for the </a:t>
            </a: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tasks:</a:t>
            </a:r>
            <a:endParaRPr sz="24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110"/>
              </a:spcBef>
              <a:buFont typeface="Arial"/>
              <a:buChar char="▪"/>
              <a:tabLst>
                <a:tab pos="382905" algn="l"/>
              </a:tabLst>
            </a:pPr>
            <a:r>
              <a:rPr sz="2400" dirty="0">
                <a:latin typeface="Times New Roman"/>
                <a:cs typeface="Times New Roman"/>
              </a:rPr>
              <a:t>Interaction with the </a:t>
            </a:r>
            <a:r>
              <a:rPr sz="2400" spc="-5" dirty="0">
                <a:latin typeface="Times New Roman"/>
                <a:cs typeface="Times New Roman"/>
              </a:rPr>
              <a:t>file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manager</a:t>
            </a:r>
            <a:endParaRPr sz="2400">
              <a:latin typeface="Times New Roman"/>
              <a:cs typeface="Times New Roman"/>
            </a:endParaRPr>
          </a:p>
          <a:p>
            <a:pPr marL="382270" marR="1026160" indent="-182880">
              <a:lnSpc>
                <a:spcPts val="2590"/>
              </a:lnSpc>
              <a:spcBef>
                <a:spcPts val="700"/>
              </a:spcBef>
              <a:buFont typeface="Arial"/>
              <a:buChar char="▪"/>
              <a:tabLst>
                <a:tab pos="382905" algn="l"/>
              </a:tabLst>
            </a:pPr>
            <a:r>
              <a:rPr sz="2400" spc="-5" dirty="0">
                <a:latin typeface="Times New Roman"/>
                <a:cs typeface="Times New Roman"/>
              </a:rPr>
              <a:t>Efficient </a:t>
            </a:r>
            <a:r>
              <a:rPr sz="2400" dirty="0">
                <a:latin typeface="Times New Roman"/>
                <a:cs typeface="Times New Roman"/>
              </a:rPr>
              <a:t>storing, retrieving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 updating 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0" y="1845729"/>
            <a:ext cx="4563745" cy="402336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810"/>
              </a:lnSpc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Issues: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382905" indent="-183515">
              <a:lnSpc>
                <a:spcPct val="100000"/>
              </a:lnSpc>
              <a:buFont typeface="Arial"/>
              <a:buChar char="▪"/>
              <a:tabLst>
                <a:tab pos="383540" algn="l"/>
              </a:tabLst>
            </a:pP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endParaRPr sz="2400">
              <a:latin typeface="Times New Roman"/>
              <a:cs typeface="Times New Roman"/>
            </a:endParaRPr>
          </a:p>
          <a:p>
            <a:pPr marL="382905" indent="-183515">
              <a:lnSpc>
                <a:spcPct val="100000"/>
              </a:lnSpc>
              <a:spcBef>
                <a:spcPts val="315"/>
              </a:spcBef>
              <a:buFont typeface="Arial"/>
              <a:buChar char="▪"/>
              <a:tabLst>
                <a:tab pos="383540" algn="l"/>
              </a:tabLst>
            </a:pPr>
            <a:r>
              <a:rPr sz="2400" spc="-5" dirty="0">
                <a:latin typeface="Times New Roman"/>
                <a:cs typeface="Times New Roman"/>
              </a:rPr>
              <a:t>File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organization</a:t>
            </a:r>
            <a:endParaRPr sz="2400">
              <a:latin typeface="Times New Roman"/>
              <a:cs typeface="Times New Roman"/>
            </a:endParaRPr>
          </a:p>
          <a:p>
            <a:pPr marL="382905" indent="-183515">
              <a:lnSpc>
                <a:spcPct val="100000"/>
              </a:lnSpc>
              <a:spcBef>
                <a:spcPts val="310"/>
              </a:spcBef>
              <a:buFont typeface="Arial"/>
              <a:buChar char="▪"/>
              <a:tabLst>
                <a:tab pos="383540" algn="l"/>
              </a:tabLst>
            </a:pPr>
            <a:r>
              <a:rPr sz="2400" dirty="0">
                <a:latin typeface="Times New Roman"/>
                <a:cs typeface="Times New Roman"/>
              </a:rPr>
              <a:t>Indexing 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hashing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994" y="433832"/>
            <a:ext cx="7612380" cy="70294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5" dirty="0"/>
              <a:t>Module 1- Introduction to Database </a:t>
            </a:r>
            <a:r>
              <a:rPr sz="2400" dirty="0"/>
              <a:t>Management </a:t>
            </a:r>
            <a:r>
              <a:rPr sz="2400" spc="-5" dirty="0"/>
              <a:t>Systems  </a:t>
            </a:r>
            <a:r>
              <a:rPr sz="2400" dirty="0"/>
              <a:t>and </a:t>
            </a:r>
            <a:r>
              <a:rPr sz="2400" spc="-5" dirty="0"/>
              <a:t>Data </a:t>
            </a:r>
            <a:r>
              <a:rPr sz="2400" dirty="0"/>
              <a:t>Modeling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090612" y="1695386"/>
            <a:ext cx="10260330" cy="4180204"/>
            <a:chOff x="1090612" y="1695386"/>
            <a:chExt cx="10260330" cy="4180204"/>
          </a:xfrm>
        </p:grpSpPr>
        <p:sp>
          <p:nvSpPr>
            <p:cNvPr id="4" name="object 4"/>
            <p:cNvSpPr/>
            <p:nvPr/>
          </p:nvSpPr>
          <p:spPr>
            <a:xfrm>
              <a:off x="1096962" y="1701736"/>
              <a:ext cx="10247249" cy="41672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6962" y="1701736"/>
              <a:ext cx="10247630" cy="4167504"/>
            </a:xfrm>
            <a:custGeom>
              <a:avLst/>
              <a:gdLst/>
              <a:ahLst/>
              <a:cxnLst/>
              <a:rect l="l" t="t" r="r" b="b"/>
              <a:pathLst>
                <a:path w="10247630" h="4167504">
                  <a:moveTo>
                    <a:pt x="0" y="4167251"/>
                  </a:moveTo>
                  <a:lnTo>
                    <a:pt x="10247249" y="4167251"/>
                  </a:lnTo>
                  <a:lnTo>
                    <a:pt x="10247249" y="0"/>
                  </a:lnTo>
                  <a:lnTo>
                    <a:pt x="0" y="0"/>
                  </a:lnTo>
                  <a:lnTo>
                    <a:pt x="0" y="4167251"/>
                  </a:lnTo>
                  <a:close/>
                </a:path>
              </a:pathLst>
            </a:custGeom>
            <a:ln w="127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5715" y="1546352"/>
            <a:ext cx="10052050" cy="2551339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b="1" spc="-5" dirty="0">
                <a:latin typeface="Times New Roman"/>
                <a:cs typeface="Times New Roman"/>
              </a:rPr>
              <a:t>Syllabus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12700" marR="320040">
              <a:lnSpc>
                <a:spcPts val="2590"/>
              </a:lnSpc>
              <a:spcBef>
                <a:spcPts val="1445"/>
              </a:spcBef>
            </a:pPr>
            <a:r>
              <a:rPr sz="2400" spc="-5" dirty="0">
                <a:latin typeface="Times New Roman"/>
                <a:cs typeface="Times New Roman"/>
              </a:rPr>
              <a:t>DBMS Vs File Systems, </a:t>
            </a:r>
            <a:r>
              <a:rPr sz="2400" dirty="0">
                <a:latin typeface="Times New Roman"/>
                <a:cs typeface="Times New Roman"/>
              </a:rPr>
              <a:t>Database </a:t>
            </a:r>
            <a:r>
              <a:rPr sz="2400" spc="-5" dirty="0">
                <a:latin typeface="Times New Roman"/>
                <a:cs typeface="Times New Roman"/>
              </a:rPr>
              <a:t>System Architecture, </a:t>
            </a:r>
            <a:r>
              <a:rPr sz="2400" dirty="0">
                <a:latin typeface="Times New Roman"/>
                <a:cs typeface="Times New Roman"/>
              </a:rPr>
              <a:t>Data Abstraction, Data  Independence, Data </a:t>
            </a:r>
            <a:r>
              <a:rPr sz="2400" spc="-5" dirty="0">
                <a:latin typeface="Times New Roman"/>
                <a:cs typeface="Times New Roman"/>
              </a:rPr>
              <a:t>Definition </a:t>
            </a:r>
            <a:r>
              <a:rPr sz="2400" dirty="0">
                <a:latin typeface="Times New Roman"/>
                <a:cs typeface="Times New Roman"/>
              </a:rPr>
              <a:t>and Data Manipulation Languages, Database  System </a:t>
            </a:r>
            <a:r>
              <a:rPr sz="2400" spc="-5" dirty="0">
                <a:latin typeface="Times New Roman"/>
                <a:cs typeface="Times New Roman"/>
              </a:rPr>
              <a:t>Internals-Components </a:t>
            </a:r>
            <a:r>
              <a:rPr sz="2400" dirty="0">
                <a:latin typeface="Times New Roman"/>
                <a:cs typeface="Times New Roman"/>
              </a:rPr>
              <a:t>of a database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system,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ts val="2590"/>
              </a:lnSpc>
              <a:spcBef>
                <a:spcPts val="1400"/>
              </a:spcBef>
            </a:pPr>
            <a:r>
              <a:rPr sz="2400" spc="-5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Models , E-R </a:t>
            </a:r>
            <a:r>
              <a:rPr sz="2400" spc="-5" dirty="0">
                <a:latin typeface="Times New Roman"/>
                <a:cs typeface="Times New Roman"/>
              </a:rPr>
              <a:t>diagram: Components </a:t>
            </a:r>
            <a:r>
              <a:rPr sz="2400" dirty="0">
                <a:latin typeface="Times New Roman"/>
                <a:cs typeface="Times New Roman"/>
              </a:rPr>
              <a:t>of E-R Model, </a:t>
            </a:r>
            <a:r>
              <a:rPr sz="2400" spc="-5" dirty="0">
                <a:latin typeface="Times New Roman"/>
                <a:cs typeface="Times New Roman"/>
              </a:rPr>
              <a:t>Conventions, Keys, </a:t>
            </a:r>
            <a:r>
              <a:rPr sz="2400" dirty="0">
                <a:latin typeface="Times New Roman"/>
                <a:cs typeface="Times New Roman"/>
              </a:rPr>
              <a:t>EER  diagram </a:t>
            </a:r>
            <a:r>
              <a:rPr sz="2400" spc="-5" dirty="0">
                <a:latin typeface="Times New Roman"/>
                <a:cs typeface="Times New Roman"/>
              </a:rPr>
              <a:t>Components, </a:t>
            </a:r>
            <a:r>
              <a:rPr sz="2400" dirty="0">
                <a:latin typeface="Times New Roman"/>
                <a:cs typeface="Times New Roman"/>
              </a:rPr>
              <a:t>E-R diagram into tables, Relational Model, </a:t>
            </a:r>
          </a:p>
        </p:txBody>
      </p:sp>
      <p:sp>
        <p:nvSpPr>
          <p:cNvPr id="7" name="object 7"/>
          <p:cNvSpPr/>
          <p:nvPr/>
        </p:nvSpPr>
        <p:spPr>
          <a:xfrm>
            <a:off x="127000" y="333375"/>
            <a:ext cx="12700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991" y="264414"/>
            <a:ext cx="8546465" cy="10312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20"/>
              </a:spcBef>
            </a:pPr>
            <a:r>
              <a:rPr dirty="0"/>
              <a:t>Database </a:t>
            </a:r>
            <a:r>
              <a:rPr spc="-5" dirty="0"/>
              <a:t>System </a:t>
            </a:r>
            <a:r>
              <a:rPr dirty="0"/>
              <a:t>Components</a:t>
            </a:r>
            <a:r>
              <a:rPr spc="-75" dirty="0"/>
              <a:t> </a:t>
            </a:r>
            <a:r>
              <a:rPr dirty="0"/>
              <a:t>:Transaction  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2637" y="1924126"/>
            <a:ext cx="5377180" cy="4421505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What if the system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fails?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ts val="2255"/>
              </a:lnSpc>
              <a:spcBef>
                <a:spcPts val="1215"/>
              </a:spcBef>
            </a:pP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dirty="0">
                <a:latin typeface="Times New Roman"/>
                <a:cs typeface="Times New Roman"/>
              </a:rPr>
              <a:t>if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one user is concurrently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data?</a:t>
            </a:r>
            <a:endParaRPr sz="2000">
              <a:latin typeface="Times New Roman"/>
              <a:cs typeface="Times New Roman"/>
            </a:endParaRPr>
          </a:p>
          <a:p>
            <a:pPr marR="523875" indent="63500" algn="just">
              <a:lnSpc>
                <a:spcPct val="89000"/>
              </a:lnSpc>
              <a:spcBef>
                <a:spcPts val="1465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b="1" dirty="0">
                <a:latin typeface="Times New Roman"/>
                <a:cs typeface="Times New Roman"/>
              </a:rPr>
              <a:t>transaction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collection </a:t>
            </a:r>
            <a:r>
              <a:rPr sz="2000" dirty="0">
                <a:latin typeface="Times New Roman"/>
                <a:cs typeface="Times New Roman"/>
              </a:rPr>
              <a:t>of operations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 </a:t>
            </a:r>
            <a:r>
              <a:rPr sz="2000" spc="-5" dirty="0">
                <a:latin typeface="Times New Roman"/>
                <a:cs typeface="Times New Roman"/>
              </a:rPr>
              <a:t>performs </a:t>
            </a:r>
            <a:r>
              <a:rPr sz="2000" dirty="0">
                <a:latin typeface="Times New Roman"/>
                <a:cs typeface="Times New Roman"/>
              </a:rPr>
              <a:t>a single logical function in a database  application.</a:t>
            </a:r>
            <a:endParaRPr sz="2000">
              <a:latin typeface="Times New Roman"/>
              <a:cs typeface="Times New Roman"/>
            </a:endParaRPr>
          </a:p>
          <a:p>
            <a:pPr marR="1417320" indent="63500">
              <a:lnSpc>
                <a:spcPts val="2110"/>
              </a:lnSpc>
              <a:spcBef>
                <a:spcPts val="1525"/>
              </a:spcBef>
            </a:pPr>
            <a:r>
              <a:rPr sz="2000" dirty="0">
                <a:latin typeface="Times New Roman"/>
                <a:cs typeface="Times New Roman"/>
              </a:rPr>
              <a:t>Two Important Components related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 Transactions:</a:t>
            </a:r>
            <a:endParaRPr sz="2000">
              <a:latin typeface="Times New Roman"/>
              <a:cs typeface="Times New Roman"/>
            </a:endParaRPr>
          </a:p>
          <a:p>
            <a:pPr marL="179705" indent="-180340">
              <a:lnSpc>
                <a:spcPct val="100000"/>
              </a:lnSpc>
              <a:spcBef>
                <a:spcPts val="1860"/>
              </a:spcBef>
              <a:buClr>
                <a:srgbClr val="000000"/>
              </a:buClr>
              <a:buFont typeface="Arial"/>
              <a:buChar char="▪"/>
              <a:tabLst>
                <a:tab pos="180340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Transaction</a:t>
            </a:r>
            <a:r>
              <a:rPr sz="20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Manager</a:t>
            </a:r>
            <a:endParaRPr sz="2000">
              <a:latin typeface="Times New Roman"/>
              <a:cs typeface="Times New Roman"/>
            </a:endParaRPr>
          </a:p>
          <a:p>
            <a:pPr marL="154940" indent="-155575">
              <a:lnSpc>
                <a:spcPct val="100000"/>
              </a:lnSpc>
              <a:spcBef>
                <a:spcPts val="1300"/>
              </a:spcBef>
              <a:buClr>
                <a:srgbClr val="000000"/>
              </a:buClr>
              <a:buFont typeface="Arial"/>
              <a:buChar char="▪"/>
              <a:tabLst>
                <a:tab pos="155575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Concurrency Control</a:t>
            </a:r>
            <a:r>
              <a:rPr sz="2000" b="1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Manager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76034" y="1930400"/>
            <a:ext cx="4930140" cy="350901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175895" indent="-343535">
              <a:lnSpc>
                <a:spcPct val="100000"/>
              </a:lnSpc>
              <a:spcBef>
                <a:spcPts val="295"/>
              </a:spcBef>
              <a:buFont typeface="Arial"/>
              <a:buChar char="▪"/>
              <a:tabLst>
                <a:tab pos="434975" algn="l"/>
                <a:tab pos="435609" algn="l"/>
              </a:tabLst>
            </a:pP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Transaction-management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component 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ensures that the database </a:t>
            </a:r>
            <a:r>
              <a:rPr sz="2000" spc="-5" dirty="0">
                <a:latin typeface="Times New Roman"/>
                <a:cs typeface="Times New Roman"/>
              </a:rPr>
              <a:t>remains </a:t>
            </a:r>
            <a:r>
              <a:rPr sz="2000" dirty="0">
                <a:latin typeface="Times New Roman"/>
                <a:cs typeface="Times New Roman"/>
              </a:rPr>
              <a:t>in a  consistent (correct) </a:t>
            </a:r>
            <a:r>
              <a:rPr sz="2000" spc="-5" dirty="0">
                <a:latin typeface="Times New Roman"/>
                <a:cs typeface="Times New Roman"/>
              </a:rPr>
              <a:t>state </a:t>
            </a:r>
            <a:r>
              <a:rPr sz="2000" dirty="0">
                <a:latin typeface="Times New Roman"/>
                <a:cs typeface="Times New Roman"/>
              </a:rPr>
              <a:t>despite system  failures (e.g., power failures and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  system crashes) and transaction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failures.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00000"/>
              </a:buClr>
              <a:buFont typeface="Arial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434975" marR="295910" indent="-343535">
              <a:lnSpc>
                <a:spcPct val="100000"/>
              </a:lnSpc>
              <a:buFont typeface="Arial"/>
              <a:buChar char="▪"/>
              <a:tabLst>
                <a:tab pos="434975" algn="l"/>
                <a:tab pos="435609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Concurrency-control manager</a:t>
            </a:r>
            <a:r>
              <a:rPr sz="2000" b="1" spc="-11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controls  the interaction </a:t>
            </a:r>
            <a:r>
              <a:rPr sz="2000" spc="-5" dirty="0">
                <a:latin typeface="Times New Roman"/>
                <a:cs typeface="Times New Roman"/>
              </a:rPr>
              <a:t>among the </a:t>
            </a:r>
            <a:r>
              <a:rPr sz="2000" dirty="0">
                <a:latin typeface="Times New Roman"/>
                <a:cs typeface="Times New Roman"/>
              </a:rPr>
              <a:t>concurrent  transactions, to ensure the consistency of  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167" y="756869"/>
            <a:ext cx="5182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Entity </a:t>
            </a:r>
            <a:r>
              <a:rPr spc="-5" dirty="0"/>
              <a:t>Relationship</a:t>
            </a:r>
            <a:r>
              <a:rPr spc="-2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025" y="1736217"/>
            <a:ext cx="5802630" cy="4358005"/>
            <a:chOff x="1216025" y="1736217"/>
            <a:chExt cx="5802630" cy="4358005"/>
          </a:xfrm>
        </p:grpSpPr>
        <p:sp>
          <p:nvSpPr>
            <p:cNvPr id="4" name="object 4"/>
            <p:cNvSpPr/>
            <p:nvPr/>
          </p:nvSpPr>
          <p:spPr>
            <a:xfrm>
              <a:off x="1223962" y="1744154"/>
              <a:ext cx="5786755" cy="4342130"/>
            </a:xfrm>
            <a:custGeom>
              <a:avLst/>
              <a:gdLst/>
              <a:ahLst/>
              <a:cxnLst/>
              <a:rect l="l" t="t" r="r" b="b"/>
              <a:pathLst>
                <a:path w="5786755" h="4342130">
                  <a:moveTo>
                    <a:pt x="5786374" y="0"/>
                  </a:moveTo>
                  <a:lnTo>
                    <a:pt x="0" y="0"/>
                  </a:lnTo>
                  <a:lnTo>
                    <a:pt x="0" y="4341876"/>
                  </a:lnTo>
                  <a:lnTo>
                    <a:pt x="5786374" y="4341876"/>
                  </a:lnTo>
                  <a:lnTo>
                    <a:pt x="5786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3962" y="1744154"/>
              <a:ext cx="5786755" cy="4342130"/>
            </a:xfrm>
            <a:custGeom>
              <a:avLst/>
              <a:gdLst/>
              <a:ahLst/>
              <a:cxnLst/>
              <a:rect l="l" t="t" r="r" b="b"/>
              <a:pathLst>
                <a:path w="5786755" h="4342130">
                  <a:moveTo>
                    <a:pt x="0" y="4341876"/>
                  </a:moveTo>
                  <a:lnTo>
                    <a:pt x="5786374" y="4341876"/>
                  </a:lnTo>
                  <a:lnTo>
                    <a:pt x="5786374" y="0"/>
                  </a:lnTo>
                  <a:lnTo>
                    <a:pt x="0" y="0"/>
                  </a:lnTo>
                  <a:lnTo>
                    <a:pt x="0" y="4341876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11376" y="1736938"/>
            <a:ext cx="5737225" cy="42602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1610" indent="-169545">
              <a:lnSpc>
                <a:spcPct val="100000"/>
              </a:lnSpc>
              <a:spcBef>
                <a:spcPts val="270"/>
              </a:spcBef>
              <a:buSzPct val="110000"/>
              <a:buFont typeface="Arial"/>
              <a:buChar char="▪"/>
              <a:tabLst>
                <a:tab pos="182245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database </a:t>
            </a:r>
            <a:r>
              <a:rPr sz="2000" dirty="0">
                <a:latin typeface="Times New Roman"/>
                <a:cs typeface="Times New Roman"/>
              </a:rPr>
              <a:t>can be </a:t>
            </a:r>
            <a:r>
              <a:rPr sz="2000" spc="-5" dirty="0">
                <a:latin typeface="Times New Roman"/>
                <a:cs typeface="Times New Roman"/>
              </a:rPr>
              <a:t>modeled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  <a:p>
            <a:pPr marL="394970" lvl="1" indent="-183515">
              <a:lnSpc>
                <a:spcPct val="100000"/>
              </a:lnSpc>
              <a:spcBef>
                <a:spcPts val="165"/>
              </a:spcBef>
              <a:buFont typeface="Arial"/>
              <a:buChar char="◦"/>
              <a:tabLst>
                <a:tab pos="395605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collection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entities,</a:t>
            </a:r>
            <a:endParaRPr sz="2000">
              <a:latin typeface="Times New Roman"/>
              <a:cs typeface="Times New Roman"/>
            </a:endParaRPr>
          </a:p>
          <a:p>
            <a:pPr marL="394970" lvl="1" indent="-183515">
              <a:lnSpc>
                <a:spcPct val="100000"/>
              </a:lnSpc>
              <a:spcBef>
                <a:spcPts val="360"/>
              </a:spcBef>
              <a:buFont typeface="Arial"/>
              <a:buChar char="◦"/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relationship among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entities.</a:t>
            </a:r>
            <a:endParaRPr sz="2000">
              <a:latin typeface="Times New Roman"/>
              <a:cs typeface="Times New Roman"/>
            </a:endParaRPr>
          </a:p>
          <a:p>
            <a:pPr marL="167640" indent="-155575">
              <a:lnSpc>
                <a:spcPts val="2255"/>
              </a:lnSpc>
              <a:spcBef>
                <a:spcPts val="1415"/>
              </a:spcBef>
              <a:buFont typeface="Arial"/>
              <a:buChar char="▪"/>
              <a:tabLst>
                <a:tab pos="168275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b="1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is an object that exists and is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distinguishable</a:t>
            </a:r>
            <a:endParaRPr sz="2000">
              <a:latin typeface="Times New Roman"/>
              <a:cs typeface="Times New Roman"/>
            </a:endParaRPr>
          </a:p>
          <a:p>
            <a:pPr marL="103505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from other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objects.</a:t>
            </a:r>
            <a:endParaRPr sz="2000">
              <a:latin typeface="Times New Roman"/>
              <a:cs typeface="Times New Roman"/>
            </a:endParaRPr>
          </a:p>
          <a:p>
            <a:pPr marL="394970" lvl="1" indent="-183515">
              <a:lnSpc>
                <a:spcPct val="100000"/>
              </a:lnSpc>
              <a:spcBef>
                <a:spcPts val="160"/>
              </a:spcBef>
              <a:buFont typeface="Arial"/>
              <a:buChar char="◦"/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specific person, company, event,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plant</a:t>
            </a:r>
            <a:endParaRPr sz="2000">
              <a:latin typeface="Times New Roman"/>
              <a:cs typeface="Times New Roman"/>
            </a:endParaRPr>
          </a:p>
          <a:p>
            <a:pPr marL="167640" indent="-155575">
              <a:lnSpc>
                <a:spcPct val="100000"/>
              </a:lnSpc>
              <a:spcBef>
                <a:spcPts val="1355"/>
              </a:spcBef>
              <a:buFont typeface="Arial"/>
              <a:buChar char="▪"/>
              <a:tabLst>
                <a:tab pos="168275" algn="l"/>
              </a:tabLst>
            </a:pPr>
            <a:r>
              <a:rPr sz="2000" spc="-5" dirty="0">
                <a:latin typeface="Times New Roman"/>
                <a:cs typeface="Times New Roman"/>
              </a:rPr>
              <a:t>Entities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attributes</a:t>
            </a:r>
            <a:endParaRPr sz="2000">
              <a:latin typeface="Times New Roman"/>
              <a:cs typeface="Times New Roman"/>
            </a:endParaRPr>
          </a:p>
          <a:p>
            <a:pPr marL="394970" lvl="1" indent="-183515">
              <a:lnSpc>
                <a:spcPct val="100000"/>
              </a:lnSpc>
              <a:spcBef>
                <a:spcPts val="165"/>
              </a:spcBef>
              <a:buFont typeface="Arial"/>
              <a:buChar char="◦"/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people have </a:t>
            </a:r>
            <a:r>
              <a:rPr sz="2000" i="1" dirty="0">
                <a:latin typeface="Times New Roman"/>
                <a:cs typeface="Times New Roman"/>
              </a:rPr>
              <a:t>names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addresses</a:t>
            </a:r>
            <a:endParaRPr sz="2000">
              <a:latin typeface="Times New Roman"/>
              <a:cs typeface="Times New Roman"/>
            </a:endParaRPr>
          </a:p>
          <a:p>
            <a:pPr marL="167640" indent="-155575">
              <a:lnSpc>
                <a:spcPts val="2255"/>
              </a:lnSpc>
              <a:spcBef>
                <a:spcPts val="1410"/>
              </a:spcBef>
              <a:buFont typeface="Arial"/>
              <a:buChar char="▪"/>
              <a:tabLst>
                <a:tab pos="168275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b="1" dirty="0">
                <a:latin typeface="Times New Roman"/>
                <a:cs typeface="Times New Roman"/>
              </a:rPr>
              <a:t>entity set </a:t>
            </a:r>
            <a:r>
              <a:rPr sz="2000" dirty="0">
                <a:latin typeface="Times New Roman"/>
                <a:cs typeface="Times New Roman"/>
              </a:rPr>
              <a:t>is a set of </a:t>
            </a:r>
            <a:r>
              <a:rPr sz="2000" spc="-5" dirty="0">
                <a:latin typeface="Times New Roman"/>
                <a:cs typeface="Times New Roman"/>
              </a:rPr>
              <a:t>entities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same type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103505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share the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properties.</a:t>
            </a:r>
            <a:endParaRPr sz="2000">
              <a:latin typeface="Times New Roman"/>
              <a:cs typeface="Times New Roman"/>
            </a:endParaRPr>
          </a:p>
          <a:p>
            <a:pPr marL="394970" marR="708025" lvl="1" indent="-182880">
              <a:lnSpc>
                <a:spcPts val="2110"/>
              </a:lnSpc>
              <a:spcBef>
                <a:spcPts val="515"/>
              </a:spcBef>
              <a:buFont typeface="Arial"/>
              <a:buChar char="◦"/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set of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persons, </a:t>
            </a:r>
            <a:r>
              <a:rPr sz="2000" spc="-5" dirty="0">
                <a:latin typeface="Times New Roman"/>
                <a:cs typeface="Times New Roman"/>
              </a:rPr>
              <a:t>companies,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trees,  holidays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234808" y="1887092"/>
            <a:ext cx="4377690" cy="3138170"/>
            <a:chOff x="7234808" y="1887092"/>
            <a:chExt cx="4377690" cy="3138170"/>
          </a:xfrm>
        </p:grpSpPr>
        <p:sp>
          <p:nvSpPr>
            <p:cNvPr id="9" name="object 9"/>
            <p:cNvSpPr/>
            <p:nvPr/>
          </p:nvSpPr>
          <p:spPr>
            <a:xfrm>
              <a:off x="9482708" y="1899792"/>
              <a:ext cx="2116708" cy="3112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76358" y="1893442"/>
              <a:ext cx="2129790" cy="3125470"/>
            </a:xfrm>
            <a:custGeom>
              <a:avLst/>
              <a:gdLst/>
              <a:ahLst/>
              <a:cxnLst/>
              <a:rect l="l" t="t" r="r" b="b"/>
              <a:pathLst>
                <a:path w="2129790" h="3125470">
                  <a:moveTo>
                    <a:pt x="0" y="3125216"/>
                  </a:moveTo>
                  <a:lnTo>
                    <a:pt x="2129408" y="3125216"/>
                  </a:lnTo>
                  <a:lnTo>
                    <a:pt x="2129408" y="0"/>
                  </a:lnTo>
                  <a:lnTo>
                    <a:pt x="0" y="0"/>
                  </a:lnTo>
                  <a:lnTo>
                    <a:pt x="0" y="3125216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7508" y="1899792"/>
              <a:ext cx="2235200" cy="31125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41158" y="1893442"/>
              <a:ext cx="2247900" cy="3125470"/>
            </a:xfrm>
            <a:custGeom>
              <a:avLst/>
              <a:gdLst/>
              <a:ahLst/>
              <a:cxnLst/>
              <a:rect l="l" t="t" r="r" b="b"/>
              <a:pathLst>
                <a:path w="2247900" h="3125470">
                  <a:moveTo>
                    <a:pt x="0" y="3125216"/>
                  </a:moveTo>
                  <a:lnTo>
                    <a:pt x="2247900" y="3125216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3125216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0482" y="407670"/>
            <a:ext cx="3391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</a:t>
            </a:r>
            <a:r>
              <a:rPr spc="-25" dirty="0"/>
              <a:t> </a:t>
            </a:r>
            <a:r>
              <a:rPr spc="-5" dirty="0"/>
              <a:t>Sets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02791" y="1838375"/>
            <a:ext cx="5925820" cy="4607560"/>
            <a:chOff x="1202791" y="1838375"/>
            <a:chExt cx="5925820" cy="4607560"/>
          </a:xfrm>
        </p:grpSpPr>
        <p:sp>
          <p:nvSpPr>
            <p:cNvPr id="5" name="object 5"/>
            <p:cNvSpPr/>
            <p:nvPr/>
          </p:nvSpPr>
          <p:spPr>
            <a:xfrm>
              <a:off x="1210729" y="1846313"/>
              <a:ext cx="5909945" cy="4591685"/>
            </a:xfrm>
            <a:custGeom>
              <a:avLst/>
              <a:gdLst/>
              <a:ahLst/>
              <a:cxnLst/>
              <a:rect l="l" t="t" r="r" b="b"/>
              <a:pathLst>
                <a:path w="5909945" h="4591685">
                  <a:moveTo>
                    <a:pt x="5909691" y="0"/>
                  </a:moveTo>
                  <a:lnTo>
                    <a:pt x="0" y="0"/>
                  </a:lnTo>
                  <a:lnTo>
                    <a:pt x="0" y="4591431"/>
                  </a:lnTo>
                  <a:lnTo>
                    <a:pt x="5909691" y="4591431"/>
                  </a:lnTo>
                  <a:lnTo>
                    <a:pt x="590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0729" y="1846313"/>
              <a:ext cx="5909945" cy="4591685"/>
            </a:xfrm>
            <a:custGeom>
              <a:avLst/>
              <a:gdLst/>
              <a:ahLst/>
              <a:cxnLst/>
              <a:rect l="l" t="t" r="r" b="b"/>
              <a:pathLst>
                <a:path w="5909945" h="4591685">
                  <a:moveTo>
                    <a:pt x="0" y="4591431"/>
                  </a:moveTo>
                  <a:lnTo>
                    <a:pt x="5909691" y="4591431"/>
                  </a:lnTo>
                  <a:lnTo>
                    <a:pt x="5909691" y="0"/>
                  </a:lnTo>
                  <a:lnTo>
                    <a:pt x="0" y="0"/>
                  </a:lnTo>
                  <a:lnTo>
                    <a:pt x="0" y="4591431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8270" y="1834133"/>
            <a:ext cx="5624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b="1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association among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70635" y="2333270"/>
          <a:ext cx="5475604" cy="155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0"/>
                <a:gridCol w="2113279"/>
                <a:gridCol w="1635125"/>
              </a:tblGrid>
              <a:tr h="366475">
                <a:tc>
                  <a:txBody>
                    <a:bodyPr/>
                    <a:lstStyle/>
                    <a:p>
                      <a:pPr marL="31750">
                        <a:lnSpc>
                          <a:spcPts val="218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Example: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2703">
                <a:tc>
                  <a:txBody>
                    <a:bodyPr/>
                    <a:lstStyle/>
                    <a:p>
                      <a:pPr marL="66675">
                        <a:lnSpc>
                          <a:spcPts val="2305"/>
                        </a:lnSpc>
                        <a:spcBef>
                          <a:spcPts val="45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44553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(Peltier</a:t>
                      </a:r>
                      <a:r>
                        <a:rPr sz="20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502284">
                        <a:lnSpc>
                          <a:spcPts val="2305"/>
                        </a:lnSpc>
                        <a:spcBef>
                          <a:spcPts val="450"/>
                        </a:spcBef>
                      </a:pPr>
                      <a:r>
                        <a:rPr sz="20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advisor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964565">
                        <a:lnSpc>
                          <a:spcPts val="2305"/>
                        </a:lnSpc>
                        <a:spcBef>
                          <a:spcPts val="45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22222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</a:tr>
              <a:tr h="545854">
                <a:tc>
                  <a:txBody>
                    <a:bodyPr/>
                    <a:lstStyle/>
                    <a:p>
                      <a:pPr marL="31750">
                        <a:lnSpc>
                          <a:spcPts val="2039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Einstein)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160"/>
                        </a:lnSpc>
                      </a:pPr>
                      <a:r>
                        <a:rPr sz="2000" b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i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tudent</a:t>
                      </a:r>
                      <a:r>
                        <a:rPr sz="2000" b="1" i="1" spc="-45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entity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280"/>
                        </a:lnSpc>
                        <a:spcBef>
                          <a:spcPts val="1914"/>
                        </a:spcBef>
                      </a:pPr>
                      <a:r>
                        <a:rPr sz="2000" b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relationship</a:t>
                      </a:r>
                      <a:r>
                        <a:rPr sz="2000" b="1" spc="-50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set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3204" marB="0"/>
                </a:tc>
                <a:tc>
                  <a:txBody>
                    <a:bodyPr/>
                    <a:lstStyle/>
                    <a:p>
                      <a:pPr marL="328930">
                        <a:lnSpc>
                          <a:spcPts val="2280"/>
                        </a:lnSpc>
                        <a:spcBef>
                          <a:spcPts val="1914"/>
                        </a:spcBef>
                      </a:pPr>
                      <a:r>
                        <a:rPr sz="2000" b="1" i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instructor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3204" marB="0"/>
                </a:tc>
              </a:tr>
              <a:tr h="275035">
                <a:tc>
                  <a:txBody>
                    <a:bodyPr/>
                    <a:lstStyle/>
                    <a:p>
                      <a:pPr marL="31750">
                        <a:lnSpc>
                          <a:spcPts val="2065"/>
                        </a:lnSpc>
                      </a:pPr>
                      <a:r>
                        <a:rPr sz="2000" b="1" dirty="0">
                          <a:solidFill>
                            <a:srgbClr val="006FC0"/>
                          </a:solidFill>
                          <a:latin typeface="Times New Roman"/>
                          <a:cs typeface="Times New Roman"/>
                        </a:rPr>
                        <a:t>entity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85570" y="4019803"/>
            <a:ext cx="5774055" cy="22764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5400" marR="17780">
              <a:lnSpc>
                <a:spcPts val="2110"/>
              </a:lnSpc>
              <a:spcBef>
                <a:spcPts val="415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b="1" dirty="0">
                <a:latin typeface="Times New Roman"/>
                <a:cs typeface="Times New Roman"/>
              </a:rPr>
              <a:t>relationship set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mathematical </a:t>
            </a:r>
            <a:r>
              <a:rPr sz="2000" dirty="0">
                <a:latin typeface="Times New Roman"/>
                <a:cs typeface="Times New Roman"/>
              </a:rPr>
              <a:t>relation </a:t>
            </a:r>
            <a:r>
              <a:rPr sz="2000" spc="-5" dirty="0">
                <a:latin typeface="Times New Roman"/>
                <a:cs typeface="Times New Roman"/>
              </a:rPr>
              <a:t>among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≥  2 </a:t>
            </a:r>
            <a:r>
              <a:rPr sz="2000" spc="-5" dirty="0">
                <a:latin typeface="Times New Roman"/>
                <a:cs typeface="Times New Roman"/>
              </a:rPr>
              <a:t>entities, </a:t>
            </a:r>
            <a:r>
              <a:rPr sz="2000" dirty="0">
                <a:latin typeface="Times New Roman"/>
                <a:cs typeface="Times New Roman"/>
              </a:rPr>
              <a:t>each </a:t>
            </a:r>
            <a:r>
              <a:rPr sz="2000" spc="-5" dirty="0">
                <a:latin typeface="Times New Roman"/>
                <a:cs typeface="Times New Roman"/>
              </a:rPr>
              <a:t>taken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sets</a:t>
            </a:r>
            <a:endParaRPr sz="2000">
              <a:latin typeface="Times New Roman"/>
              <a:cs typeface="Times New Roman"/>
            </a:endParaRPr>
          </a:p>
          <a:p>
            <a:pPr marL="939165">
              <a:lnSpc>
                <a:spcPct val="100000"/>
              </a:lnSpc>
              <a:spcBef>
                <a:spcPts val="1195"/>
              </a:spcBef>
              <a:tabLst>
                <a:tab pos="2894965" algn="l"/>
              </a:tabLst>
            </a:pPr>
            <a:r>
              <a:rPr sz="2000" dirty="0">
                <a:latin typeface="Times New Roman"/>
                <a:cs typeface="Times New Roman"/>
              </a:rPr>
              <a:t>{(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1950" baseline="-21367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2</a:t>
            </a:r>
            <a:r>
              <a:rPr sz="2000" spc="5" dirty="0">
                <a:latin typeface="Times New Roman"/>
                <a:cs typeface="Times New Roman"/>
              </a:rPr>
              <a:t>, …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i="1" spc="7" baseline="-21367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1	</a:t>
            </a:r>
            <a:r>
              <a:rPr sz="2000" spc="-495" dirty="0">
                <a:latin typeface="DejaVu Sans"/>
                <a:cs typeface="DejaVu Sans"/>
              </a:rPr>
              <a:t>∈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2 </a:t>
            </a:r>
            <a:r>
              <a:rPr sz="2000" spc="-495" dirty="0">
                <a:latin typeface="DejaVu Sans"/>
                <a:cs typeface="DejaVu Sans"/>
              </a:rPr>
              <a:t>∈ 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2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…,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i="1" spc="7" baseline="-21367" dirty="0">
                <a:latin typeface="Times New Roman"/>
                <a:cs typeface="Times New Roman"/>
              </a:rPr>
              <a:t>n </a:t>
            </a:r>
            <a:r>
              <a:rPr sz="2000" spc="-495" dirty="0">
                <a:latin typeface="DejaVu Sans"/>
                <a:cs typeface="DejaVu Sans"/>
              </a:rPr>
              <a:t>∈</a:t>
            </a:r>
            <a:r>
              <a:rPr sz="2000" spc="-420" dirty="0">
                <a:latin typeface="DejaVu Sans"/>
                <a:cs typeface="DejaVu Sans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i="1" spc="7" baseline="-21367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16205">
              <a:lnSpc>
                <a:spcPct val="100000"/>
              </a:lnSpc>
              <a:spcBef>
                <a:spcPts val="1870"/>
              </a:spcBef>
            </a:pPr>
            <a:r>
              <a:rPr sz="2000" dirty="0">
                <a:latin typeface="Times New Roman"/>
                <a:cs typeface="Times New Roman"/>
              </a:rPr>
              <a:t>where </a:t>
            </a:r>
            <a:r>
              <a:rPr sz="2000" spc="5" dirty="0">
                <a:latin typeface="Times New Roman"/>
                <a:cs typeface="Times New Roman"/>
              </a:rPr>
              <a:t>(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2</a:t>
            </a:r>
            <a:r>
              <a:rPr sz="2000" spc="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…, </a:t>
            </a:r>
            <a:r>
              <a:rPr sz="2000" i="1" spc="5" dirty="0">
                <a:latin typeface="Times New Roman"/>
                <a:cs typeface="Times New Roman"/>
              </a:rPr>
              <a:t>e</a:t>
            </a:r>
            <a:r>
              <a:rPr sz="1950" i="1" spc="7" baseline="-21367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) </a:t>
            </a:r>
            <a:r>
              <a:rPr sz="2000" dirty="0">
                <a:latin typeface="Times New Roman"/>
                <a:cs typeface="Times New Roman"/>
              </a:rPr>
              <a:t>is 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407670" indent="-183515">
              <a:lnSpc>
                <a:spcPct val="100000"/>
              </a:lnSpc>
              <a:spcBef>
                <a:spcPts val="155"/>
              </a:spcBef>
              <a:buFont typeface="Arial"/>
              <a:buChar char="◦"/>
              <a:tabLst>
                <a:tab pos="4083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1447165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Times New Roman"/>
                <a:cs typeface="Times New Roman"/>
              </a:rPr>
              <a:t>(44553,22222) </a:t>
            </a:r>
            <a:r>
              <a:rPr sz="2000" spc="-495" dirty="0">
                <a:latin typeface="DejaVu Sans"/>
                <a:cs typeface="DejaVu Sans"/>
              </a:rPr>
              <a:t>∈</a:t>
            </a:r>
            <a:r>
              <a:rPr sz="2000" spc="-465" dirty="0">
                <a:latin typeface="DejaVu Sans"/>
                <a:cs typeface="DejaVu Sans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395591" y="1934603"/>
            <a:ext cx="4038600" cy="4442460"/>
            <a:chOff x="7395591" y="1934603"/>
            <a:chExt cx="4038600" cy="4442460"/>
          </a:xfrm>
        </p:grpSpPr>
        <p:sp>
          <p:nvSpPr>
            <p:cNvPr id="11" name="object 11"/>
            <p:cNvSpPr/>
            <p:nvPr/>
          </p:nvSpPr>
          <p:spPr>
            <a:xfrm>
              <a:off x="7408291" y="1947303"/>
              <a:ext cx="4013200" cy="44165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01941" y="1940953"/>
              <a:ext cx="4025900" cy="4429760"/>
            </a:xfrm>
            <a:custGeom>
              <a:avLst/>
              <a:gdLst/>
              <a:ahLst/>
              <a:cxnLst/>
              <a:rect l="l" t="t" r="r" b="b"/>
              <a:pathLst>
                <a:path w="4025900" h="4429760">
                  <a:moveTo>
                    <a:pt x="0" y="4429252"/>
                  </a:moveTo>
                  <a:lnTo>
                    <a:pt x="4025900" y="4429252"/>
                  </a:lnTo>
                  <a:lnTo>
                    <a:pt x="4025900" y="0"/>
                  </a:lnTo>
                  <a:lnTo>
                    <a:pt x="0" y="0"/>
                  </a:lnTo>
                  <a:lnTo>
                    <a:pt x="0" y="4429252"/>
                  </a:lnTo>
                  <a:close/>
                </a:path>
              </a:pathLst>
            </a:custGeom>
            <a:ln w="127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8205" y="610615"/>
            <a:ext cx="3391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</a:t>
            </a:r>
            <a:r>
              <a:rPr spc="-25" dirty="0"/>
              <a:t> </a:t>
            </a:r>
            <a:r>
              <a:rPr spc="-5" dirty="0"/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3450" y="1971675"/>
            <a:ext cx="5380990" cy="382905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84150" indent="-184785">
              <a:lnSpc>
                <a:spcPts val="2705"/>
              </a:lnSpc>
              <a:buFont typeface="Arial"/>
              <a:buChar char="▪"/>
              <a:tabLst>
                <a:tab pos="184785" algn="l"/>
              </a:tabLst>
            </a:pP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attribute </a:t>
            </a:r>
            <a:r>
              <a:rPr sz="2400" dirty="0">
                <a:latin typeface="Times New Roman"/>
                <a:cs typeface="Times New Roman"/>
              </a:rPr>
              <a:t>can also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property of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91440">
              <a:lnSpc>
                <a:spcPts val="2705"/>
              </a:lnSpc>
            </a:pPr>
            <a:r>
              <a:rPr sz="2400" dirty="0">
                <a:latin typeface="Times New Roman"/>
                <a:cs typeface="Times New Roman"/>
              </a:rPr>
              <a:t>relationship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  <a:p>
            <a:pPr marL="91440" marR="212725" indent="-91440">
              <a:lnSpc>
                <a:spcPct val="89600"/>
              </a:lnSpc>
              <a:spcBef>
                <a:spcPts val="1465"/>
              </a:spcBef>
            </a:pPr>
            <a:r>
              <a:rPr sz="2400" spc="-70" dirty="0">
                <a:latin typeface="Arial"/>
                <a:cs typeface="Arial"/>
              </a:rPr>
              <a:t>⮚</a:t>
            </a:r>
            <a:r>
              <a:rPr sz="2400" spc="-70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instance, the </a:t>
            </a:r>
            <a:r>
              <a:rPr sz="2400" i="1" spc="-5" dirty="0">
                <a:latin typeface="Times New Roman"/>
                <a:cs typeface="Times New Roman"/>
              </a:rPr>
              <a:t>advisor </a:t>
            </a:r>
            <a:r>
              <a:rPr sz="2400" dirty="0">
                <a:latin typeface="Times New Roman"/>
                <a:cs typeface="Times New Roman"/>
              </a:rPr>
              <a:t>relationship </a:t>
            </a:r>
            <a:r>
              <a:rPr sz="2400" spc="-145" dirty="0">
                <a:latin typeface="Times New Roman"/>
                <a:cs typeface="Times New Roman"/>
              </a:rPr>
              <a:t>set  </a:t>
            </a:r>
            <a:r>
              <a:rPr sz="2400" dirty="0">
                <a:latin typeface="Times New Roman"/>
                <a:cs typeface="Times New Roman"/>
              </a:rPr>
              <a:t>between entity sets </a:t>
            </a:r>
            <a:r>
              <a:rPr sz="2400" i="1" dirty="0">
                <a:latin typeface="Times New Roman"/>
                <a:cs typeface="Times New Roman"/>
              </a:rPr>
              <a:t>instructor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student 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have the attribute </a:t>
            </a:r>
            <a:r>
              <a:rPr sz="2400" i="1" dirty="0">
                <a:latin typeface="Times New Roman"/>
                <a:cs typeface="Times New Roman"/>
              </a:rPr>
              <a:t>date </a:t>
            </a:r>
            <a:r>
              <a:rPr sz="2400" dirty="0">
                <a:latin typeface="Times New Roman"/>
                <a:cs typeface="Times New Roman"/>
              </a:rPr>
              <a:t>which tracks  when the student started being associated  with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advisor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2600" y="1955800"/>
            <a:ext cx="5414010" cy="3860800"/>
            <a:chOff x="6582600" y="1955800"/>
            <a:chExt cx="5414010" cy="3860800"/>
          </a:xfrm>
        </p:grpSpPr>
        <p:sp>
          <p:nvSpPr>
            <p:cNvPr id="6" name="object 6"/>
            <p:cNvSpPr/>
            <p:nvPr/>
          </p:nvSpPr>
          <p:spPr>
            <a:xfrm>
              <a:off x="6598539" y="1971675"/>
              <a:ext cx="5381879" cy="3829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0538" y="1963737"/>
              <a:ext cx="5398135" cy="3844925"/>
            </a:xfrm>
            <a:custGeom>
              <a:avLst/>
              <a:gdLst/>
              <a:ahLst/>
              <a:cxnLst/>
              <a:rect l="l" t="t" r="r" b="b"/>
              <a:pathLst>
                <a:path w="5398134" h="3844925">
                  <a:moveTo>
                    <a:pt x="0" y="3844925"/>
                  </a:moveTo>
                  <a:lnTo>
                    <a:pt x="5397754" y="3844925"/>
                  </a:lnTo>
                  <a:lnTo>
                    <a:pt x="5397754" y="0"/>
                  </a:lnTo>
                  <a:lnTo>
                    <a:pt x="0" y="0"/>
                  </a:lnTo>
                  <a:lnTo>
                    <a:pt x="0" y="3844925"/>
                  </a:lnTo>
                  <a:close/>
                </a:path>
              </a:pathLst>
            </a:custGeom>
            <a:ln w="1587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694" y="610615"/>
            <a:ext cx="5536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Degree of a Relationship</a:t>
            </a:r>
            <a:r>
              <a:rPr spc="25" dirty="0"/>
              <a:t> </a:t>
            </a:r>
            <a:r>
              <a:rPr spc="-5" dirty="0"/>
              <a:t>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7280" y="1845817"/>
            <a:ext cx="4937760" cy="2267585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179705" indent="-1803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Font typeface="Arial"/>
              <a:buChar char="▪"/>
              <a:tabLst>
                <a:tab pos="180340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Binary</a:t>
            </a: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relationship</a:t>
            </a:r>
            <a:endParaRPr sz="2000">
              <a:latin typeface="Times New Roman"/>
              <a:cs typeface="Times New Roman"/>
            </a:endParaRPr>
          </a:p>
          <a:p>
            <a:pPr marL="199390">
              <a:lnSpc>
                <a:spcPct val="100000"/>
              </a:lnSpc>
              <a:spcBef>
                <a:spcPts val="300"/>
              </a:spcBef>
            </a:pPr>
            <a:r>
              <a:rPr sz="2000" spc="-10" dirty="0">
                <a:latin typeface="Arial"/>
                <a:cs typeface="Arial"/>
              </a:rPr>
              <a:t>⮚</a:t>
            </a:r>
            <a:r>
              <a:rPr sz="2000" spc="-10" dirty="0">
                <a:latin typeface="Times New Roman"/>
                <a:cs typeface="Times New Roman"/>
              </a:rPr>
              <a:t>involve </a:t>
            </a:r>
            <a:r>
              <a:rPr sz="2000" dirty="0">
                <a:latin typeface="Times New Roman"/>
                <a:cs typeface="Times New Roman"/>
              </a:rPr>
              <a:t>two </a:t>
            </a:r>
            <a:r>
              <a:rPr sz="2000" spc="-5" dirty="0">
                <a:latin typeface="Times New Roman"/>
                <a:cs typeface="Times New Roman"/>
              </a:rPr>
              <a:t>entity sets </a:t>
            </a:r>
            <a:r>
              <a:rPr sz="2000" dirty="0">
                <a:latin typeface="Times New Roman"/>
                <a:cs typeface="Times New Roman"/>
              </a:rPr>
              <a:t>(or degree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two).</a:t>
            </a:r>
            <a:endParaRPr sz="2000">
              <a:latin typeface="Times New Roman"/>
              <a:cs typeface="Times New Roman"/>
            </a:endParaRPr>
          </a:p>
          <a:p>
            <a:pPr marL="382270" marR="211454" indent="-182880">
              <a:lnSpc>
                <a:spcPts val="2110"/>
              </a:lnSpc>
              <a:spcBef>
                <a:spcPts val="720"/>
              </a:spcBef>
            </a:pPr>
            <a:r>
              <a:rPr sz="2000" spc="-15" dirty="0">
                <a:latin typeface="Arial"/>
                <a:cs typeface="Arial"/>
              </a:rPr>
              <a:t>⮚</a:t>
            </a:r>
            <a:r>
              <a:rPr sz="2000" spc="-15" dirty="0">
                <a:latin typeface="Times New Roman"/>
                <a:cs typeface="Times New Roman"/>
              </a:rPr>
              <a:t>most </a:t>
            </a:r>
            <a:r>
              <a:rPr sz="2000" spc="-5" dirty="0">
                <a:latin typeface="Times New Roman"/>
                <a:cs typeface="Times New Roman"/>
              </a:rPr>
              <a:t>relationship sets </a:t>
            </a:r>
            <a:r>
              <a:rPr sz="2000" dirty="0">
                <a:latin typeface="Times New Roman"/>
                <a:cs typeface="Times New Roman"/>
              </a:rPr>
              <a:t>in a database</a:t>
            </a:r>
            <a:r>
              <a:rPr sz="2000" spc="-85" dirty="0">
                <a:latin typeface="Times New Roman"/>
                <a:cs typeface="Times New Roman"/>
              </a:rPr>
              <a:t> system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binary.</a:t>
            </a:r>
            <a:endParaRPr sz="2000">
              <a:latin typeface="Times New Roman"/>
              <a:cs typeface="Times New Roman"/>
            </a:endParaRPr>
          </a:p>
          <a:p>
            <a:pPr marL="90805" marR="378460">
              <a:lnSpc>
                <a:spcPts val="2110"/>
              </a:lnSpc>
              <a:spcBef>
                <a:spcPts val="1710"/>
              </a:spcBef>
            </a:pPr>
            <a:r>
              <a:rPr sz="2000" dirty="0">
                <a:latin typeface="Times New Roman"/>
                <a:cs typeface="Times New Roman"/>
              </a:rPr>
              <a:t>Relationships between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two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  sets </a:t>
            </a:r>
            <a:r>
              <a:rPr sz="2000" dirty="0">
                <a:latin typeface="Times New Roman"/>
                <a:cs typeface="Times New Roman"/>
              </a:rPr>
              <a:t>are rare. Most relationships are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1490" y="1866010"/>
            <a:ext cx="4947920" cy="2247265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indent="-343535">
              <a:lnSpc>
                <a:spcPct val="100000"/>
              </a:lnSpc>
              <a:spcBef>
                <a:spcPts val="295"/>
              </a:spcBef>
              <a:buFont typeface="Arial"/>
              <a:buChar char="▪"/>
              <a:tabLst>
                <a:tab pos="434975" algn="l"/>
                <a:tab pos="435609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Ternary</a:t>
            </a:r>
            <a:r>
              <a:rPr sz="20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434975" marR="825500" indent="-342900">
              <a:lnSpc>
                <a:spcPct val="100000"/>
              </a:lnSpc>
              <a:buFont typeface="Arial"/>
              <a:buChar char="⮚"/>
              <a:tabLst>
                <a:tab pos="434975" algn="l"/>
                <a:tab pos="435609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i="1" dirty="0">
                <a:latin typeface="Times New Roman"/>
                <a:cs typeface="Times New Roman"/>
              </a:rPr>
              <a:t>students </a:t>
            </a:r>
            <a:r>
              <a:rPr sz="2000" dirty="0">
                <a:latin typeface="Times New Roman"/>
                <a:cs typeface="Times New Roman"/>
              </a:rPr>
              <a:t>work 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research  </a:t>
            </a:r>
            <a:r>
              <a:rPr sz="2000" i="1" dirty="0">
                <a:latin typeface="Times New Roman"/>
                <a:cs typeface="Times New Roman"/>
              </a:rPr>
              <a:t>projects </a:t>
            </a:r>
            <a:r>
              <a:rPr sz="2000" dirty="0">
                <a:latin typeface="Times New Roman"/>
                <a:cs typeface="Times New Roman"/>
              </a:rPr>
              <a:t>under the guidance of an  </a:t>
            </a:r>
            <a:r>
              <a:rPr sz="2000" i="1" dirty="0">
                <a:latin typeface="Times New Roman"/>
                <a:cs typeface="Times New Roman"/>
              </a:rPr>
              <a:t>instructor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434975" marR="411480" indent="-342900">
              <a:lnSpc>
                <a:spcPct val="100000"/>
              </a:lnSpc>
              <a:buFont typeface="Arial"/>
              <a:buChar char="⮚"/>
              <a:tabLst>
                <a:tab pos="434975" algn="l"/>
                <a:tab pos="435609" algn="l"/>
              </a:tabLst>
            </a:pP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i="1" dirty="0">
                <a:latin typeface="Times New Roman"/>
                <a:cs typeface="Times New Roman"/>
              </a:rPr>
              <a:t>proj_guide </a:t>
            </a:r>
            <a:r>
              <a:rPr sz="2000" dirty="0">
                <a:latin typeface="Times New Roman"/>
                <a:cs typeface="Times New Roman"/>
              </a:rPr>
              <a:t>is a ternary 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i="1" dirty="0">
                <a:latin typeface="Times New Roman"/>
                <a:cs typeface="Times New Roman"/>
              </a:rPr>
              <a:t>instructor,</a:t>
            </a:r>
            <a:r>
              <a:rPr sz="2000" i="1" spc="-10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student,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project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7280" y="4244975"/>
            <a:ext cx="4846320" cy="182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41490" y="4244975"/>
            <a:ext cx="4947666" cy="1822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3558" y="610615"/>
            <a:ext cx="203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Attributes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88784" y="1582940"/>
            <a:ext cx="4729480" cy="452628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92075" marR="377190" indent="-91440">
              <a:lnSpc>
                <a:spcPct val="93000"/>
              </a:lnSpc>
              <a:spcBef>
                <a:spcPts val="1715"/>
              </a:spcBef>
              <a:buFont typeface="Arial"/>
              <a:buChar char="▪"/>
              <a:tabLst>
                <a:tab pos="180975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is represented by a set of  </a:t>
            </a:r>
            <a:r>
              <a:rPr sz="2000" spc="-5" dirty="0">
                <a:latin typeface="Times New Roman"/>
                <a:cs typeface="Times New Roman"/>
              </a:rPr>
              <a:t>attributes, </a:t>
            </a:r>
            <a:r>
              <a:rPr sz="2000" dirty="0">
                <a:latin typeface="Times New Roman"/>
                <a:cs typeface="Times New Roman"/>
              </a:rPr>
              <a:t>that is descriptive properties  possessed by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spc="-10" dirty="0">
                <a:latin typeface="Times New Roman"/>
                <a:cs typeface="Times New Roman"/>
              </a:rPr>
              <a:t>members </a:t>
            </a:r>
            <a:r>
              <a:rPr sz="2000" dirty="0">
                <a:latin typeface="Times New Roman"/>
                <a:cs typeface="Times New Roman"/>
              </a:rPr>
              <a:t>of an entity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 marL="382905" lvl="1" indent="-183515">
              <a:lnSpc>
                <a:spcPct val="100000"/>
              </a:lnSpc>
              <a:spcBef>
                <a:spcPts val="155"/>
              </a:spcBef>
              <a:buFont typeface="Arial"/>
              <a:buChar char="◦"/>
              <a:tabLst>
                <a:tab pos="383540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382905" marR="233045" indent="532130">
              <a:lnSpc>
                <a:spcPts val="2160"/>
              </a:lnSpc>
              <a:spcBef>
                <a:spcPts val="680"/>
              </a:spcBef>
            </a:pPr>
            <a:r>
              <a:rPr sz="2000" i="1" dirty="0">
                <a:latin typeface="Times New Roman"/>
                <a:cs typeface="Times New Roman"/>
              </a:rPr>
              <a:t>instructor =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dirty="0">
                <a:latin typeface="Times New Roman"/>
                <a:cs typeface="Times New Roman"/>
              </a:rPr>
              <a:t>ID, name, </a:t>
            </a:r>
            <a:r>
              <a:rPr sz="2000" i="1" spc="-5" dirty="0">
                <a:latin typeface="Times New Roman"/>
                <a:cs typeface="Times New Roman"/>
              </a:rPr>
              <a:t>street,</a:t>
            </a:r>
            <a:r>
              <a:rPr sz="2000" i="1" spc="-13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city,  </a:t>
            </a:r>
            <a:r>
              <a:rPr sz="2000" i="1" dirty="0">
                <a:latin typeface="Times New Roman"/>
                <a:cs typeface="Times New Roman"/>
              </a:rPr>
              <a:t>salary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915035">
              <a:lnSpc>
                <a:spcPts val="2130"/>
              </a:lnSpc>
            </a:pPr>
            <a:r>
              <a:rPr sz="2000" i="1" dirty="0">
                <a:latin typeface="Times New Roman"/>
                <a:cs typeface="Times New Roman"/>
              </a:rPr>
              <a:t>course=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course_id, title,</a:t>
            </a:r>
            <a:r>
              <a:rPr sz="2000" i="1" spc="-8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credits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155575" indent="-155575">
              <a:lnSpc>
                <a:spcPts val="2255"/>
              </a:lnSpc>
              <a:spcBef>
                <a:spcPts val="1360"/>
              </a:spcBef>
              <a:buFont typeface="Arial"/>
              <a:buChar char="▪"/>
              <a:tabLst>
                <a:tab pos="156210" algn="l"/>
              </a:tabLst>
            </a:pPr>
            <a:r>
              <a:rPr sz="2000" b="1" dirty="0">
                <a:latin typeface="Times New Roman"/>
                <a:cs typeface="Times New Roman"/>
              </a:rPr>
              <a:t>Domain </a:t>
            </a:r>
            <a:r>
              <a:rPr sz="2000" dirty="0">
                <a:latin typeface="Times New Roman"/>
                <a:cs typeface="Times New Roman"/>
              </a:rPr>
              <a:t>– the set of </a:t>
            </a:r>
            <a:r>
              <a:rPr sz="2000" spc="-5" dirty="0">
                <a:latin typeface="Times New Roman"/>
                <a:cs typeface="Times New Roman"/>
              </a:rPr>
              <a:t>permitted </a:t>
            </a:r>
            <a:r>
              <a:rPr sz="2000" dirty="0">
                <a:latin typeface="Times New Roman"/>
                <a:cs typeface="Times New Roman"/>
              </a:rPr>
              <a:t>values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  <a:p>
            <a:pPr marL="92075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615" y="1809495"/>
            <a:ext cx="4902200" cy="244729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95"/>
              </a:spcBef>
              <a:buFont typeface="Arial"/>
              <a:buChar char="▪"/>
              <a:tabLst>
                <a:tab pos="433705" algn="l"/>
                <a:tab pos="434975" algn="l"/>
              </a:tabLst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Attribute</a:t>
            </a:r>
            <a:r>
              <a:rPr sz="20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types</a:t>
            </a:r>
            <a:endParaRPr sz="2000">
              <a:latin typeface="Times New Roman"/>
              <a:cs typeface="Times New Roman"/>
            </a:endParaRPr>
          </a:p>
          <a:p>
            <a:pPr marL="434340" indent="-343535">
              <a:lnSpc>
                <a:spcPct val="100000"/>
              </a:lnSpc>
              <a:spcBef>
                <a:spcPts val="5"/>
              </a:spcBef>
              <a:buFont typeface="Arial"/>
              <a:buChar char="⮚"/>
              <a:tabLst>
                <a:tab pos="433705" algn="l"/>
                <a:tab pos="434975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Simple </a:t>
            </a:r>
            <a:r>
              <a:rPr sz="1900" spc="-5" dirty="0">
                <a:latin typeface="Times New Roman"/>
                <a:cs typeface="Times New Roman"/>
              </a:rPr>
              <a:t>and </a:t>
            </a:r>
            <a:r>
              <a:rPr sz="1900" b="1" spc="-5" dirty="0">
                <a:latin typeface="Times New Roman"/>
                <a:cs typeface="Times New Roman"/>
              </a:rPr>
              <a:t>composite</a:t>
            </a:r>
            <a:r>
              <a:rPr sz="1900" b="1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attributes.</a:t>
            </a:r>
            <a:endParaRPr sz="1900">
              <a:latin typeface="Times New Roman"/>
              <a:cs typeface="Times New Roman"/>
            </a:endParaRPr>
          </a:p>
          <a:p>
            <a:pPr marL="434340" indent="-343535">
              <a:lnSpc>
                <a:spcPct val="100000"/>
              </a:lnSpc>
              <a:buFont typeface="Arial"/>
              <a:buChar char="⮚"/>
              <a:tabLst>
                <a:tab pos="433705" algn="l"/>
                <a:tab pos="434975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Single-valued </a:t>
            </a:r>
            <a:r>
              <a:rPr sz="1900" spc="-5" dirty="0">
                <a:latin typeface="Times New Roman"/>
                <a:cs typeface="Times New Roman"/>
              </a:rPr>
              <a:t>and </a:t>
            </a:r>
            <a:r>
              <a:rPr sz="1900" b="1" spc="-5" dirty="0">
                <a:latin typeface="Times New Roman"/>
                <a:cs typeface="Times New Roman"/>
              </a:rPr>
              <a:t>multivalued</a:t>
            </a:r>
            <a:r>
              <a:rPr sz="1900" b="1" spc="5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attributes.</a:t>
            </a:r>
            <a:endParaRPr sz="1900">
              <a:latin typeface="Times New Roman"/>
              <a:cs typeface="Times New Roman"/>
            </a:endParaRPr>
          </a:p>
          <a:p>
            <a:pPr marL="43434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Example: multivalued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attribute:</a:t>
            </a:r>
            <a:endParaRPr sz="1900">
              <a:latin typeface="Times New Roman"/>
              <a:cs typeface="Times New Roman"/>
            </a:endParaRPr>
          </a:p>
          <a:p>
            <a:pPr marL="434340">
              <a:lnSpc>
                <a:spcPct val="100000"/>
              </a:lnSpc>
            </a:pPr>
            <a:r>
              <a:rPr sz="1900" i="1" spc="-5" dirty="0">
                <a:latin typeface="Times New Roman"/>
                <a:cs typeface="Times New Roman"/>
              </a:rPr>
              <a:t>phone_numbers</a:t>
            </a:r>
            <a:endParaRPr sz="1900">
              <a:latin typeface="Times New Roman"/>
              <a:cs typeface="Times New Roman"/>
            </a:endParaRPr>
          </a:p>
          <a:p>
            <a:pPr marL="434340" indent="-343535">
              <a:lnSpc>
                <a:spcPct val="100000"/>
              </a:lnSpc>
              <a:buFont typeface="Arial"/>
              <a:buChar char="⮚"/>
              <a:tabLst>
                <a:tab pos="433705" algn="l"/>
                <a:tab pos="434975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Derived</a:t>
            </a:r>
            <a:r>
              <a:rPr sz="1900" b="1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attributes</a:t>
            </a:r>
            <a:endParaRPr sz="1900">
              <a:latin typeface="Times New Roman"/>
              <a:cs typeface="Times New Roman"/>
            </a:endParaRPr>
          </a:p>
          <a:p>
            <a:pPr marL="393065" marR="775335">
              <a:lnSpc>
                <a:spcPct val="100000"/>
              </a:lnSpc>
            </a:pPr>
            <a:r>
              <a:rPr sz="1900" spc="-10" dirty="0">
                <a:latin typeface="Times New Roman"/>
                <a:cs typeface="Times New Roman"/>
              </a:rPr>
              <a:t>Can </a:t>
            </a:r>
            <a:r>
              <a:rPr sz="1900" spc="-5" dirty="0">
                <a:latin typeface="Times New Roman"/>
                <a:cs typeface="Times New Roman"/>
              </a:rPr>
              <a:t>be </a:t>
            </a:r>
            <a:r>
              <a:rPr sz="1900" spc="-10" dirty="0">
                <a:latin typeface="Times New Roman"/>
                <a:cs typeface="Times New Roman"/>
              </a:rPr>
              <a:t>computed </a:t>
            </a:r>
            <a:r>
              <a:rPr sz="1900" spc="-5" dirty="0">
                <a:latin typeface="Times New Roman"/>
                <a:cs typeface="Times New Roman"/>
              </a:rPr>
              <a:t>from other attributes  Example: age, given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date_of_birth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4740" y="4351286"/>
            <a:ext cx="5514975" cy="1773555"/>
            <a:chOff x="994740" y="4351286"/>
            <a:chExt cx="5514975" cy="1773555"/>
          </a:xfrm>
        </p:grpSpPr>
        <p:sp>
          <p:nvSpPr>
            <p:cNvPr id="7" name="object 7"/>
            <p:cNvSpPr/>
            <p:nvPr/>
          </p:nvSpPr>
          <p:spPr>
            <a:xfrm>
              <a:off x="1010615" y="4367161"/>
              <a:ext cx="5483225" cy="174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2677" y="4359224"/>
              <a:ext cx="5499100" cy="1757680"/>
            </a:xfrm>
            <a:custGeom>
              <a:avLst/>
              <a:gdLst/>
              <a:ahLst/>
              <a:cxnLst/>
              <a:rect l="l" t="t" r="r" b="b"/>
              <a:pathLst>
                <a:path w="5499100" h="1757679">
                  <a:moveTo>
                    <a:pt x="0" y="1757680"/>
                  </a:moveTo>
                  <a:lnTo>
                    <a:pt x="5499100" y="1757680"/>
                  </a:lnTo>
                  <a:lnTo>
                    <a:pt x="5499100" y="0"/>
                  </a:lnTo>
                  <a:lnTo>
                    <a:pt x="0" y="0"/>
                  </a:lnTo>
                  <a:lnTo>
                    <a:pt x="0" y="1757680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8952" y="610615"/>
            <a:ext cx="657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Mapping </a:t>
            </a:r>
            <a:r>
              <a:rPr dirty="0"/>
              <a:t>Cardinality</a:t>
            </a:r>
            <a:r>
              <a:rPr spc="-10" dirty="0"/>
              <a:t> </a:t>
            </a:r>
            <a:r>
              <a:rPr spc="-5" dirty="0"/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066" y="1886076"/>
            <a:ext cx="4937760" cy="4267835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810895">
              <a:lnSpc>
                <a:spcPct val="89000"/>
              </a:lnSpc>
              <a:spcBef>
                <a:spcPts val="315"/>
              </a:spcBef>
            </a:pPr>
            <a:r>
              <a:rPr sz="2000" dirty="0">
                <a:latin typeface="Times New Roman"/>
                <a:cs typeface="Times New Roman"/>
              </a:rPr>
              <a:t>Express the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entities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  another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can be </a:t>
            </a:r>
            <a:r>
              <a:rPr sz="2000" spc="-5" dirty="0">
                <a:latin typeface="Times New Roman"/>
                <a:cs typeface="Times New Roman"/>
              </a:rPr>
              <a:t>associated </a:t>
            </a:r>
            <a:r>
              <a:rPr sz="2000" dirty="0">
                <a:latin typeface="Times New Roman"/>
                <a:cs typeface="Times New Roman"/>
              </a:rPr>
              <a:t>via a  relationship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 marL="91440" marR="282575">
              <a:lnSpc>
                <a:spcPts val="2110"/>
              </a:lnSpc>
              <a:spcBef>
                <a:spcPts val="1525"/>
              </a:spcBef>
            </a:pPr>
            <a:r>
              <a:rPr sz="2000" dirty="0">
                <a:latin typeface="Times New Roman"/>
                <a:cs typeface="Times New Roman"/>
              </a:rPr>
              <a:t>Most useful in describing binary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  sets.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255"/>
              </a:lnSpc>
              <a:spcBef>
                <a:spcPts val="1180"/>
              </a:spcBef>
            </a:pPr>
            <a:r>
              <a:rPr sz="2000" dirty="0">
                <a:latin typeface="Times New Roman"/>
                <a:cs typeface="Times New Roman"/>
              </a:rPr>
              <a:t>For a binary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set 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mapping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cardinality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be one of the following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types:</a:t>
            </a:r>
            <a:endParaRPr sz="2000">
              <a:latin typeface="Times New Roman"/>
              <a:cs typeface="Times New Roman"/>
            </a:endParaRPr>
          </a:p>
          <a:p>
            <a:pPr marL="225425" indent="-22606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"/>
              <a:buChar char="⮚"/>
              <a:tabLst>
                <a:tab pos="226060" algn="l"/>
              </a:tabLst>
            </a:pP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One to</a:t>
            </a:r>
            <a:r>
              <a:rPr sz="2000" b="1" i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25425" indent="-22606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"/>
              <a:buChar char="⮚"/>
              <a:tabLst>
                <a:tab pos="226060" algn="l"/>
              </a:tabLst>
            </a:pP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One to</a:t>
            </a:r>
            <a:r>
              <a:rPr sz="2000" b="1" i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many</a:t>
            </a:r>
            <a:endParaRPr sz="2000">
              <a:latin typeface="Times New Roman"/>
              <a:cs typeface="Times New Roman"/>
            </a:endParaRPr>
          </a:p>
          <a:p>
            <a:pPr marL="225425" indent="-226060">
              <a:lnSpc>
                <a:spcPct val="100000"/>
              </a:lnSpc>
              <a:spcBef>
                <a:spcPts val="1155"/>
              </a:spcBef>
              <a:buClr>
                <a:srgbClr val="000000"/>
              </a:buClr>
              <a:buFont typeface="Arial"/>
              <a:buChar char="⮚"/>
              <a:tabLst>
                <a:tab pos="226060" algn="l"/>
              </a:tabLst>
            </a:pP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Many to</a:t>
            </a:r>
            <a:r>
              <a:rPr sz="2000" b="1" i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25425" indent="-22606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"/>
              <a:buChar char="⮚"/>
              <a:tabLst>
                <a:tab pos="226060" algn="l"/>
              </a:tabLst>
            </a:pP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Many to</a:t>
            </a:r>
            <a:r>
              <a:rPr sz="2000" b="1" i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many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59500" y="1873250"/>
            <a:ext cx="5664200" cy="1623060"/>
            <a:chOff x="6159500" y="1873250"/>
            <a:chExt cx="5664200" cy="1623060"/>
          </a:xfrm>
        </p:grpSpPr>
        <p:sp>
          <p:nvSpPr>
            <p:cNvPr id="6" name="object 6"/>
            <p:cNvSpPr/>
            <p:nvPr/>
          </p:nvSpPr>
          <p:spPr>
            <a:xfrm>
              <a:off x="6172200" y="1885950"/>
              <a:ext cx="5638800" cy="1597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65850" y="1879600"/>
              <a:ext cx="5651500" cy="1610360"/>
            </a:xfrm>
            <a:custGeom>
              <a:avLst/>
              <a:gdLst/>
              <a:ahLst/>
              <a:cxnLst/>
              <a:rect l="l" t="t" r="r" b="b"/>
              <a:pathLst>
                <a:path w="5651500" h="1610360">
                  <a:moveTo>
                    <a:pt x="0" y="1609852"/>
                  </a:moveTo>
                  <a:lnTo>
                    <a:pt x="5651500" y="1609852"/>
                  </a:lnTo>
                  <a:lnTo>
                    <a:pt x="5651500" y="0"/>
                  </a:lnTo>
                  <a:lnTo>
                    <a:pt x="0" y="0"/>
                  </a:lnTo>
                  <a:lnTo>
                    <a:pt x="0" y="1609852"/>
                  </a:lnTo>
                  <a:close/>
                </a:path>
              </a:pathLst>
            </a:custGeom>
            <a:ln w="126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159500" y="3942943"/>
            <a:ext cx="5664200" cy="2056764"/>
            <a:chOff x="6159500" y="3942943"/>
            <a:chExt cx="5664200" cy="2056764"/>
          </a:xfrm>
        </p:grpSpPr>
        <p:sp>
          <p:nvSpPr>
            <p:cNvPr id="9" name="object 9"/>
            <p:cNvSpPr/>
            <p:nvPr/>
          </p:nvSpPr>
          <p:spPr>
            <a:xfrm>
              <a:off x="6172200" y="3955643"/>
              <a:ext cx="5638800" cy="2031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850" y="3949293"/>
              <a:ext cx="5651500" cy="2044064"/>
            </a:xfrm>
            <a:custGeom>
              <a:avLst/>
              <a:gdLst/>
              <a:ahLst/>
              <a:cxnLst/>
              <a:rect l="l" t="t" r="r" b="b"/>
              <a:pathLst>
                <a:path w="5651500" h="2044064">
                  <a:moveTo>
                    <a:pt x="0" y="2044064"/>
                  </a:moveTo>
                  <a:lnTo>
                    <a:pt x="5651500" y="2044064"/>
                  </a:lnTo>
                  <a:lnTo>
                    <a:pt x="5651500" y="0"/>
                  </a:lnTo>
                  <a:lnTo>
                    <a:pt x="0" y="0"/>
                  </a:lnTo>
                  <a:lnTo>
                    <a:pt x="0" y="2044064"/>
                  </a:lnTo>
                  <a:close/>
                </a:path>
              </a:pathLst>
            </a:custGeom>
            <a:ln w="127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14870" y="6016244"/>
            <a:ext cx="1181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Many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0287381" y="6016244"/>
            <a:ext cx="135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Many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2214" y="3523233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48392" y="3512057"/>
            <a:ext cx="120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694" y="601471"/>
            <a:ext cx="5168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74B81"/>
                </a:solidFill>
              </a:rPr>
              <a:t>Keys for Relationship</a:t>
            </a:r>
            <a:r>
              <a:rPr spc="5" dirty="0">
                <a:solidFill>
                  <a:srgbClr val="374B81"/>
                </a:solidFill>
              </a:rPr>
              <a:t> </a:t>
            </a:r>
            <a:r>
              <a:rPr spc="-5" dirty="0">
                <a:solidFill>
                  <a:srgbClr val="374B81"/>
                </a:solidFill>
              </a:rPr>
              <a:t>Sets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89342" y="1837791"/>
            <a:ext cx="10001885" cy="4039235"/>
            <a:chOff x="1089342" y="1837791"/>
            <a:chExt cx="10001885" cy="4039235"/>
          </a:xfrm>
        </p:grpSpPr>
        <p:sp>
          <p:nvSpPr>
            <p:cNvPr id="5" name="object 5"/>
            <p:cNvSpPr/>
            <p:nvPr/>
          </p:nvSpPr>
          <p:spPr>
            <a:xfrm>
              <a:off x="1097280" y="1845729"/>
              <a:ext cx="9986010" cy="4023360"/>
            </a:xfrm>
            <a:custGeom>
              <a:avLst/>
              <a:gdLst/>
              <a:ahLst/>
              <a:cxnLst/>
              <a:rect l="l" t="t" r="r" b="b"/>
              <a:pathLst>
                <a:path w="9986010" h="4023360">
                  <a:moveTo>
                    <a:pt x="9985629" y="0"/>
                  </a:moveTo>
                  <a:lnTo>
                    <a:pt x="0" y="0"/>
                  </a:lnTo>
                  <a:lnTo>
                    <a:pt x="0" y="4023360"/>
                  </a:lnTo>
                  <a:lnTo>
                    <a:pt x="9985629" y="4023360"/>
                  </a:lnTo>
                  <a:lnTo>
                    <a:pt x="9985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7280" y="1845729"/>
              <a:ext cx="9986010" cy="4023360"/>
            </a:xfrm>
            <a:custGeom>
              <a:avLst/>
              <a:gdLst/>
              <a:ahLst/>
              <a:cxnLst/>
              <a:rect l="l" t="t" r="r" b="b"/>
              <a:pathLst>
                <a:path w="9986010" h="4023360">
                  <a:moveTo>
                    <a:pt x="0" y="4023360"/>
                  </a:moveTo>
                  <a:lnTo>
                    <a:pt x="9985629" y="4023360"/>
                  </a:lnTo>
                  <a:lnTo>
                    <a:pt x="9985629" y="0"/>
                  </a:lnTo>
                  <a:lnTo>
                    <a:pt x="0" y="0"/>
                  </a:lnTo>
                  <a:lnTo>
                    <a:pt x="0" y="4023360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6019" y="1831975"/>
            <a:ext cx="9843770" cy="37541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451484">
              <a:lnSpc>
                <a:spcPts val="2530"/>
              </a:lnSpc>
              <a:spcBef>
                <a:spcPts val="475"/>
              </a:spcBef>
            </a:pP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combination </a:t>
            </a:r>
            <a:r>
              <a:rPr sz="2400" b="1" spc="-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primary keys </a:t>
            </a:r>
            <a:r>
              <a:rPr sz="2400" b="1" spc="-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the participating entity sets </a:t>
            </a:r>
            <a:r>
              <a:rPr sz="2400" b="1" spc="-5" dirty="0">
                <a:latin typeface="Times New Roman"/>
                <a:cs typeface="Times New Roman"/>
              </a:rPr>
              <a:t>forms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 </a:t>
            </a:r>
            <a:r>
              <a:rPr sz="2400" b="1" spc="-5" dirty="0">
                <a:latin typeface="Times New Roman"/>
                <a:cs typeface="Times New Roman"/>
              </a:rPr>
              <a:t>super </a:t>
            </a:r>
            <a:r>
              <a:rPr sz="2400" b="1" dirty="0">
                <a:latin typeface="Times New Roman"/>
                <a:cs typeface="Times New Roman"/>
              </a:rPr>
              <a:t>key of a relationship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  <a:p>
            <a:pPr marL="303530" indent="-18351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◦"/>
              <a:tabLst>
                <a:tab pos="30416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s_id, i_id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is the super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key of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advisor</a:t>
            </a:r>
            <a:endParaRPr sz="2400">
              <a:latin typeface="Times New Roman"/>
              <a:cs typeface="Times New Roman"/>
            </a:endParaRPr>
          </a:p>
          <a:p>
            <a:pPr marL="303530" marR="129539" indent="-182880">
              <a:lnSpc>
                <a:spcPts val="2540"/>
              </a:lnSpc>
              <a:spcBef>
                <a:spcPts val="730"/>
              </a:spcBef>
              <a:buFont typeface="Arial"/>
              <a:buChar char="◦"/>
              <a:tabLst>
                <a:tab pos="304165" algn="l"/>
                <a:tab pos="133794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NOTE:	</a:t>
            </a:r>
            <a:r>
              <a:rPr sz="2400" i="1" dirty="0">
                <a:latin typeface="Times New Roman"/>
                <a:cs typeface="Times New Roman"/>
              </a:rPr>
              <a:t>this </a:t>
            </a:r>
            <a:r>
              <a:rPr sz="2400" i="1" spc="-5" dirty="0">
                <a:latin typeface="Times New Roman"/>
                <a:cs typeface="Times New Roman"/>
              </a:rPr>
              <a:t>means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a pair of entity sets </a:t>
            </a:r>
            <a:r>
              <a:rPr sz="2400" b="1" i="1" spc="-5" dirty="0">
                <a:solidFill>
                  <a:srgbClr val="000099"/>
                </a:solidFill>
                <a:latin typeface="Times New Roman"/>
                <a:cs typeface="Times New Roman"/>
              </a:rPr>
              <a:t>can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have at most </a:t>
            </a:r>
            <a:r>
              <a:rPr sz="2400" b="1" i="1" spc="-5" dirty="0">
                <a:solidFill>
                  <a:srgbClr val="000099"/>
                </a:solidFill>
                <a:latin typeface="Times New Roman"/>
                <a:cs typeface="Times New Roman"/>
              </a:rPr>
              <a:t>one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relationship</a:t>
            </a:r>
            <a:r>
              <a:rPr sz="2400" b="1" i="1" spc="-114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000099"/>
                </a:solidFill>
                <a:latin typeface="Times New Roman"/>
                <a:cs typeface="Times New Roman"/>
              </a:rPr>
              <a:t>in 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a particular relationship</a:t>
            </a:r>
            <a:r>
              <a:rPr sz="2400" b="1" i="1" spc="-6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0099"/>
                </a:solidFill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  <a:p>
            <a:pPr marL="488315" marR="5080" lvl="1" indent="-182880">
              <a:lnSpc>
                <a:spcPct val="89200"/>
              </a:lnSpc>
              <a:spcBef>
                <a:spcPts val="650"/>
              </a:spcBef>
              <a:buFont typeface="Arial"/>
              <a:buChar char="◦"/>
              <a:tabLst>
                <a:tab pos="488950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Example: </a:t>
            </a: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-5" dirty="0">
                <a:latin typeface="Times New Roman"/>
                <a:cs typeface="Times New Roman"/>
              </a:rPr>
              <a:t>we wish </a:t>
            </a:r>
            <a:r>
              <a:rPr sz="2400" dirty="0">
                <a:latin typeface="Times New Roman"/>
                <a:cs typeface="Times New Roman"/>
              </a:rPr>
              <a:t>to track </a:t>
            </a:r>
            <a:r>
              <a:rPr sz="2400" spc="-5" dirty="0">
                <a:latin typeface="Times New Roman"/>
                <a:cs typeface="Times New Roman"/>
              </a:rPr>
              <a:t>multiple meeting dates </a:t>
            </a:r>
            <a:r>
              <a:rPr sz="2400" dirty="0">
                <a:latin typeface="Times New Roman"/>
                <a:cs typeface="Times New Roman"/>
              </a:rPr>
              <a:t>between a student and  her advisor, we cannot </a:t>
            </a:r>
            <a:r>
              <a:rPr sz="2400" spc="-5" dirty="0">
                <a:latin typeface="Times New Roman"/>
                <a:cs typeface="Times New Roman"/>
              </a:rPr>
              <a:t>assume </a:t>
            </a:r>
            <a:r>
              <a:rPr sz="2400" dirty="0">
                <a:latin typeface="Times New Roman"/>
                <a:cs typeface="Times New Roman"/>
              </a:rPr>
              <a:t>a relationship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meeting. </a:t>
            </a:r>
            <a:r>
              <a:rPr sz="2400" spc="-1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use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5" dirty="0">
                <a:latin typeface="Times New Roman"/>
                <a:cs typeface="Times New Roman"/>
              </a:rPr>
              <a:t>multivalued </a:t>
            </a:r>
            <a:r>
              <a:rPr sz="2400" dirty="0">
                <a:latin typeface="Times New Roman"/>
                <a:cs typeface="Times New Roman"/>
              </a:rPr>
              <a:t>attribute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though</a:t>
            </a:r>
            <a:endParaRPr sz="2400">
              <a:latin typeface="Times New Roman"/>
              <a:cs typeface="Times New Roman"/>
            </a:endParaRPr>
          </a:p>
          <a:p>
            <a:pPr marL="12700" marR="556895">
              <a:lnSpc>
                <a:spcPts val="2530"/>
              </a:lnSpc>
              <a:spcBef>
                <a:spcPts val="1739"/>
              </a:spcBef>
            </a:pPr>
            <a:r>
              <a:rPr sz="2400" spc="-5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consider the </a:t>
            </a:r>
            <a:r>
              <a:rPr sz="2400" spc="-5" dirty="0">
                <a:latin typeface="Times New Roman"/>
                <a:cs typeface="Times New Roman"/>
              </a:rPr>
              <a:t>mapping cardinality </a:t>
            </a:r>
            <a:r>
              <a:rPr sz="2400" dirty="0">
                <a:latin typeface="Times New Roman"/>
                <a:cs typeface="Times New Roman"/>
              </a:rPr>
              <a:t>of the relationship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deciding  what are the candidate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8176" y="2725039"/>
            <a:ext cx="7546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9225" algn="l"/>
              </a:tabLst>
            </a:pPr>
            <a:r>
              <a:rPr sz="4800" spc="-5" dirty="0">
                <a:solidFill>
                  <a:srgbClr val="3E3E3E"/>
                </a:solidFill>
              </a:rPr>
              <a:t>Entity</a:t>
            </a:r>
            <a:r>
              <a:rPr sz="4800" dirty="0">
                <a:solidFill>
                  <a:srgbClr val="3E3E3E"/>
                </a:solidFill>
              </a:rPr>
              <a:t> </a:t>
            </a:r>
            <a:r>
              <a:rPr sz="4800" spc="-5" dirty="0">
                <a:solidFill>
                  <a:srgbClr val="3E3E3E"/>
                </a:solidFill>
              </a:rPr>
              <a:t>Relationship	</a:t>
            </a:r>
            <a:r>
              <a:rPr sz="4800" dirty="0">
                <a:solidFill>
                  <a:srgbClr val="3E3E3E"/>
                </a:solidFill>
              </a:rPr>
              <a:t>Diagram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3871976" y="3546411"/>
            <a:ext cx="4343400" cy="242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167" y="766317"/>
            <a:ext cx="570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Entity-Relationship</a:t>
            </a:r>
            <a:r>
              <a:rPr spc="20" dirty="0"/>
              <a:t> </a:t>
            </a:r>
            <a:r>
              <a:rPr spc="-5" dirty="0"/>
              <a:t>Diagram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2300" y="1816138"/>
            <a:ext cx="5539740" cy="4333240"/>
            <a:chOff x="622300" y="1816138"/>
            <a:chExt cx="5539740" cy="4333240"/>
          </a:xfrm>
        </p:grpSpPr>
        <p:sp>
          <p:nvSpPr>
            <p:cNvPr id="4" name="object 4"/>
            <p:cNvSpPr/>
            <p:nvPr/>
          </p:nvSpPr>
          <p:spPr>
            <a:xfrm>
              <a:off x="630237" y="1824075"/>
              <a:ext cx="5523865" cy="4317365"/>
            </a:xfrm>
            <a:custGeom>
              <a:avLst/>
              <a:gdLst/>
              <a:ahLst/>
              <a:cxnLst/>
              <a:rect l="l" t="t" r="r" b="b"/>
              <a:pathLst>
                <a:path w="5523865" h="4317365">
                  <a:moveTo>
                    <a:pt x="5523484" y="0"/>
                  </a:moveTo>
                  <a:lnTo>
                    <a:pt x="0" y="0"/>
                  </a:lnTo>
                  <a:lnTo>
                    <a:pt x="0" y="4317238"/>
                  </a:lnTo>
                  <a:lnTo>
                    <a:pt x="5523484" y="4317238"/>
                  </a:lnTo>
                  <a:lnTo>
                    <a:pt x="5523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0237" y="1824075"/>
              <a:ext cx="5523865" cy="4317365"/>
            </a:xfrm>
            <a:custGeom>
              <a:avLst/>
              <a:gdLst/>
              <a:ahLst/>
              <a:cxnLst/>
              <a:rect l="l" t="t" r="r" b="b"/>
              <a:pathLst>
                <a:path w="5523865" h="4317365">
                  <a:moveTo>
                    <a:pt x="0" y="4317238"/>
                  </a:moveTo>
                  <a:lnTo>
                    <a:pt x="5523484" y="4317238"/>
                  </a:lnTo>
                  <a:lnTo>
                    <a:pt x="5523484" y="0"/>
                  </a:lnTo>
                  <a:lnTo>
                    <a:pt x="0" y="0"/>
                  </a:lnTo>
                  <a:lnTo>
                    <a:pt x="0" y="4317238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7626" y="1705101"/>
            <a:ext cx="5476875" cy="32696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a graphical Representation of ER</a:t>
            </a:r>
            <a:r>
              <a:rPr sz="2400" spc="-17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Basic Notations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26060" indent="-213360">
              <a:lnSpc>
                <a:spcPct val="100000"/>
              </a:lnSpc>
              <a:spcBef>
                <a:spcPts val="1595"/>
              </a:spcBef>
              <a:buClr>
                <a:srgbClr val="1F487C"/>
              </a:buClr>
              <a:buSzPct val="91666"/>
              <a:buFont typeface="Arial"/>
              <a:buChar char="▪"/>
              <a:tabLst>
                <a:tab pos="226060" algn="l"/>
              </a:tabLst>
            </a:pPr>
            <a:r>
              <a:rPr sz="2400" dirty="0">
                <a:latin typeface="Times New Roman"/>
                <a:cs typeface="Times New Roman"/>
              </a:rPr>
              <a:t>Rectangles represent entity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sets.</a:t>
            </a:r>
            <a:endParaRPr sz="2400">
              <a:latin typeface="Times New Roman"/>
              <a:cs typeface="Times New Roman"/>
            </a:endParaRPr>
          </a:p>
          <a:p>
            <a:pPr marL="226060" indent="-213360">
              <a:lnSpc>
                <a:spcPct val="100000"/>
              </a:lnSpc>
              <a:spcBef>
                <a:spcPts val="710"/>
              </a:spcBef>
              <a:buClr>
                <a:srgbClr val="1F487C"/>
              </a:buClr>
              <a:buSzPct val="91666"/>
              <a:buFont typeface="Arial"/>
              <a:buChar char="▪"/>
              <a:tabLst>
                <a:tab pos="226060" algn="l"/>
              </a:tabLst>
            </a:pPr>
            <a:r>
              <a:rPr sz="2400" spc="-5" dirty="0">
                <a:latin typeface="Times New Roman"/>
                <a:cs typeface="Times New Roman"/>
              </a:rPr>
              <a:t>Diamonds </a:t>
            </a:r>
            <a:r>
              <a:rPr sz="2400" dirty="0">
                <a:latin typeface="Times New Roman"/>
                <a:cs typeface="Times New Roman"/>
              </a:rPr>
              <a:t>represent relationship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sets.</a:t>
            </a:r>
            <a:endParaRPr sz="2400">
              <a:latin typeface="Times New Roman"/>
              <a:cs typeface="Times New Roman"/>
            </a:endParaRPr>
          </a:p>
          <a:p>
            <a:pPr marL="226060" indent="-213360">
              <a:lnSpc>
                <a:spcPct val="100000"/>
              </a:lnSpc>
              <a:spcBef>
                <a:spcPts val="720"/>
              </a:spcBef>
              <a:buClr>
                <a:srgbClr val="1F487C"/>
              </a:buClr>
              <a:buSzPct val="91666"/>
              <a:buFont typeface="Arial"/>
              <a:buChar char="▪"/>
              <a:tabLst>
                <a:tab pos="226060" algn="l"/>
              </a:tabLst>
            </a:pPr>
            <a:r>
              <a:rPr sz="2400" dirty="0">
                <a:latin typeface="Times New Roman"/>
                <a:cs typeface="Times New Roman"/>
              </a:rPr>
              <a:t>Attributes listed inside entity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rectangle</a:t>
            </a:r>
            <a:endParaRPr sz="2400">
              <a:latin typeface="Times New Roman"/>
              <a:cs typeface="Times New Roman"/>
            </a:endParaRPr>
          </a:p>
          <a:p>
            <a:pPr marL="226060" indent="-213360">
              <a:lnSpc>
                <a:spcPct val="100000"/>
              </a:lnSpc>
              <a:spcBef>
                <a:spcPts val="710"/>
              </a:spcBef>
              <a:buClr>
                <a:srgbClr val="1F487C"/>
              </a:buClr>
              <a:buSzPct val="91666"/>
              <a:buFont typeface="Arial"/>
              <a:buChar char="▪"/>
              <a:tabLst>
                <a:tab pos="226060" algn="l"/>
              </a:tabLst>
            </a:pPr>
            <a:r>
              <a:rPr sz="2400" spc="-5" dirty="0">
                <a:latin typeface="Times New Roman"/>
                <a:cs typeface="Times New Roman"/>
              </a:rPr>
              <a:t>Underline </a:t>
            </a:r>
            <a:r>
              <a:rPr sz="2400" dirty="0">
                <a:latin typeface="Times New Roman"/>
                <a:cs typeface="Times New Roman"/>
              </a:rPr>
              <a:t>indicates </a:t>
            </a:r>
            <a:r>
              <a:rPr sz="2400" spc="-5" dirty="0">
                <a:latin typeface="Times New Roman"/>
                <a:cs typeface="Times New Roman"/>
              </a:rPr>
              <a:t>primary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attributes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109715" y="1694688"/>
            <a:ext cx="5800725" cy="4612005"/>
            <a:chOff x="6109715" y="1694688"/>
            <a:chExt cx="5800725" cy="4612005"/>
          </a:xfrm>
        </p:grpSpPr>
        <p:sp>
          <p:nvSpPr>
            <p:cNvPr id="9" name="object 9"/>
            <p:cNvSpPr/>
            <p:nvPr/>
          </p:nvSpPr>
          <p:spPr>
            <a:xfrm>
              <a:off x="6109715" y="1694688"/>
              <a:ext cx="5800344" cy="4611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6273" y="1824075"/>
              <a:ext cx="5507355" cy="43172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11823" y="1779612"/>
              <a:ext cx="5596255" cy="4406265"/>
            </a:xfrm>
            <a:custGeom>
              <a:avLst/>
              <a:gdLst/>
              <a:ahLst/>
              <a:cxnLst/>
              <a:rect l="l" t="t" r="r" b="b"/>
              <a:pathLst>
                <a:path w="5596255" h="4406265">
                  <a:moveTo>
                    <a:pt x="0" y="4406138"/>
                  </a:moveTo>
                  <a:lnTo>
                    <a:pt x="5596255" y="4406138"/>
                  </a:lnTo>
                  <a:lnTo>
                    <a:pt x="5596255" y="0"/>
                  </a:lnTo>
                  <a:lnTo>
                    <a:pt x="0" y="0"/>
                  </a:lnTo>
                  <a:lnTo>
                    <a:pt x="0" y="4406138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642" y="811784"/>
            <a:ext cx="73539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 </a:t>
            </a:r>
            <a:r>
              <a:rPr spc="-5" dirty="0"/>
              <a:t>Management System</a:t>
            </a:r>
            <a:r>
              <a:rPr spc="10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2015108"/>
            <a:ext cx="6892290" cy="3420745"/>
          </a:xfrm>
          <a:prstGeom prst="rect">
            <a:avLst/>
          </a:prstGeom>
          <a:solidFill>
            <a:srgbClr val="FFFFFF"/>
          </a:solidFill>
          <a:ln w="158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2755" indent="-343535">
              <a:lnSpc>
                <a:spcPts val="2615"/>
              </a:lnSpc>
              <a:buClr>
                <a:srgbClr val="000000"/>
              </a:buClr>
              <a:buFont typeface="Arial"/>
              <a:buChar char="▪"/>
              <a:tabLst>
                <a:tab pos="452755" algn="l"/>
                <a:tab pos="453390" algn="l"/>
              </a:tabLst>
            </a:pP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It contains information about a particular</a:t>
            </a:r>
            <a:r>
              <a:rPr sz="2200" b="1" spc="10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enterprise.</a:t>
            </a:r>
            <a:endParaRPr sz="2200">
              <a:latin typeface="Times New Roman"/>
              <a:cs typeface="Times New Roman"/>
            </a:endParaRPr>
          </a:p>
          <a:p>
            <a:pPr marL="452755" indent="-343535">
              <a:lnSpc>
                <a:spcPct val="100000"/>
              </a:lnSpc>
              <a:spcBef>
                <a:spcPts val="935"/>
              </a:spcBef>
              <a:buClr>
                <a:srgbClr val="000000"/>
              </a:buClr>
              <a:buFont typeface="Arial"/>
              <a:buChar char="▪"/>
              <a:tabLst>
                <a:tab pos="452755" algn="l"/>
                <a:tab pos="453390" algn="l"/>
              </a:tabLst>
            </a:pP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It provides</a:t>
            </a:r>
            <a:r>
              <a:rPr sz="2200" b="1" spc="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  <a:spcBef>
                <a:spcPts val="935"/>
              </a:spcBef>
            </a:pPr>
            <a:r>
              <a:rPr sz="2200" spc="10" dirty="0">
                <a:latin typeface="Arial"/>
                <a:cs typeface="Arial"/>
              </a:rPr>
              <a:t>⮚</a:t>
            </a:r>
            <a:r>
              <a:rPr sz="2200" b="1" spc="10" dirty="0">
                <a:solidFill>
                  <a:srgbClr val="3E3E3E"/>
                </a:solidFill>
                <a:latin typeface="Times New Roman"/>
                <a:cs typeface="Times New Roman"/>
              </a:rPr>
              <a:t>Collection 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interrelated</a:t>
            </a:r>
            <a:r>
              <a:rPr sz="2200" b="1" spc="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data.</a:t>
            </a:r>
            <a:endParaRPr sz="2200">
              <a:latin typeface="Times New Roman"/>
              <a:cs typeface="Times New Roman"/>
            </a:endParaRPr>
          </a:p>
          <a:p>
            <a:pPr marL="652145" lvl="1" indent="-248920">
              <a:lnSpc>
                <a:spcPct val="100000"/>
              </a:lnSpc>
              <a:spcBef>
                <a:spcPts val="940"/>
              </a:spcBef>
              <a:buClr>
                <a:srgbClr val="000000"/>
              </a:buClr>
              <a:buFont typeface="Arial"/>
              <a:buChar char="⮚"/>
              <a:tabLst>
                <a:tab pos="652780" algn="l"/>
              </a:tabLst>
            </a:pP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Set of programs to access the collected</a:t>
            </a:r>
            <a:r>
              <a:rPr sz="2200" b="1" spc="4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data.</a:t>
            </a:r>
            <a:endParaRPr sz="2200">
              <a:latin typeface="Times New Roman"/>
              <a:cs typeface="Times New Roman"/>
            </a:endParaRPr>
          </a:p>
          <a:p>
            <a:pPr marL="542290" lvl="1" indent="-139065">
              <a:lnSpc>
                <a:spcPts val="2330"/>
              </a:lnSpc>
              <a:spcBef>
                <a:spcPts val="1320"/>
              </a:spcBef>
              <a:buClr>
                <a:srgbClr val="000000"/>
              </a:buClr>
              <a:buFont typeface="Arial"/>
              <a:buChar char="⮚"/>
              <a:tabLst>
                <a:tab pos="652780" algn="l"/>
                <a:tab pos="1243330" algn="l"/>
                <a:tab pos="2999105" algn="l"/>
                <a:tab pos="3718560" algn="l"/>
                <a:tab pos="4139565" algn="l"/>
                <a:tab pos="4918075" algn="l"/>
                <a:tab pos="6440805" algn="l"/>
              </a:tabLst>
            </a:pPr>
            <a:r>
              <a:rPr sz="2200" b="1" spc="-10" dirty="0">
                <a:solidFill>
                  <a:srgbClr val="3E3E3E"/>
                </a:solidFill>
                <a:latin typeface="Times New Roman"/>
                <a:cs typeface="Times New Roman"/>
              </a:rPr>
              <a:t>A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n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environm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e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nt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5" dirty="0">
                <a:solidFill>
                  <a:srgbClr val="3E3E3E"/>
                </a:solidFill>
                <a:latin typeface="Times New Roman"/>
                <a:cs typeface="Times New Roman"/>
              </a:rPr>
              <a:t>t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h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a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t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is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b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th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con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v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enient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a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n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d  efficient to</a:t>
            </a:r>
            <a:r>
              <a:rPr sz="2200" b="1" spc="3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use.</a:t>
            </a:r>
            <a:endParaRPr sz="2200">
              <a:latin typeface="Times New Roman"/>
              <a:cs typeface="Times New Roman"/>
            </a:endParaRPr>
          </a:p>
          <a:p>
            <a:pPr marL="652145" lvl="1" indent="-248920">
              <a:lnSpc>
                <a:spcPct val="100000"/>
              </a:lnSpc>
              <a:spcBef>
                <a:spcPts val="910"/>
              </a:spcBef>
              <a:buClr>
                <a:srgbClr val="000000"/>
              </a:buClr>
              <a:buFont typeface="Arial"/>
              <a:buChar char="⮚"/>
              <a:tabLst>
                <a:tab pos="652780" algn="l"/>
              </a:tabLst>
            </a:pP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Databases touch all aspects </a:t>
            </a:r>
            <a:r>
              <a:rPr sz="2200" b="1" dirty="0">
                <a:solidFill>
                  <a:srgbClr val="3E3E3E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our</a:t>
            </a:r>
            <a:r>
              <a:rPr sz="2200" b="1" spc="1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lives.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26958" y="1960626"/>
          <a:ext cx="3911600" cy="3468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1600"/>
              </a:tblGrid>
              <a:tr h="396113">
                <a:tc>
                  <a:txBody>
                    <a:bodyPr/>
                    <a:lstStyle/>
                    <a:p>
                      <a:pPr marL="9277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Database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Applications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</a:tr>
              <a:tr h="3072511"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254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Banking: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Transactions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Airlines: Reservations,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Schedules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Universities : Student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Registration.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Sales: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Customers, Orders,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Products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ts val="2135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Online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retailers :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Order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tracking,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>
                        <a:lnSpc>
                          <a:spcPts val="2135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recommendations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190" marR="984885" indent="-28511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Manufacturing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:Production,  Inventory, Supply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Chain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marR="805815" indent="-287020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Human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:Employee  payroll.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167" y="756284"/>
            <a:ext cx="7836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Entity Relationship Diagram</a:t>
            </a:r>
            <a:r>
              <a:rPr spc="70" dirty="0"/>
              <a:t> </a:t>
            </a:r>
            <a:r>
              <a:rPr spc="-5" dirty="0"/>
              <a:t>Continued</a:t>
            </a:r>
          </a:p>
        </p:txBody>
      </p:sp>
      <p:sp>
        <p:nvSpPr>
          <p:cNvPr id="3" name="object 3"/>
          <p:cNvSpPr/>
          <p:nvPr/>
        </p:nvSpPr>
        <p:spPr>
          <a:xfrm>
            <a:off x="1096962" y="1811845"/>
            <a:ext cx="4760087" cy="4317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6962" y="1811845"/>
            <a:ext cx="4760595" cy="4317365"/>
          </a:xfrm>
          <a:prstGeom prst="rect">
            <a:avLst/>
          </a:prstGeom>
          <a:ln w="12700">
            <a:solidFill>
              <a:srgbClr val="8063A1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635635" marR="1052830" indent="-343535">
              <a:lnSpc>
                <a:spcPct val="89100"/>
              </a:lnSpc>
              <a:spcBef>
                <a:spcPts val="310"/>
              </a:spcBef>
              <a:buClr>
                <a:srgbClr val="000000"/>
              </a:buClr>
              <a:buFont typeface="Arial"/>
              <a:buChar char="▪"/>
              <a:tabLst>
                <a:tab pos="635635" algn="l"/>
                <a:tab pos="636270" algn="l"/>
              </a:tabLst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Entity With Composite,  Multivalued, and Derived  Attributes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36690" y="1811845"/>
            <a:ext cx="5040884" cy="4317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36690" y="1811845"/>
            <a:ext cx="5041265" cy="4317365"/>
          </a:xfrm>
          <a:prstGeom prst="rect">
            <a:avLst/>
          </a:prstGeom>
          <a:ln w="12700">
            <a:solidFill>
              <a:srgbClr val="8063A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6270" indent="-343535">
              <a:lnSpc>
                <a:spcPts val="2615"/>
              </a:lnSpc>
              <a:buClr>
                <a:srgbClr val="000000"/>
              </a:buClr>
              <a:buFont typeface="Arial"/>
              <a:buChar char="▪"/>
              <a:tabLst>
                <a:tab pos="636270" algn="l"/>
                <a:tab pos="636905" algn="l"/>
              </a:tabLst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Relationship Sets with</a:t>
            </a:r>
            <a:r>
              <a:rPr sz="2200" b="1" spc="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Attributes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41576" y="2884170"/>
            <a:ext cx="2937891" cy="2935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3244" y="3011932"/>
            <a:ext cx="4287774" cy="239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1219199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359" y="313309"/>
            <a:ext cx="7146290" cy="1066800"/>
          </a:xfrm>
          <a:custGeom>
            <a:avLst/>
            <a:gdLst/>
            <a:ahLst/>
            <a:cxnLst/>
            <a:rect l="l" t="t" r="r" b="b"/>
            <a:pathLst>
              <a:path w="7146290" h="1066800">
                <a:moveTo>
                  <a:pt x="0" y="0"/>
                </a:moveTo>
                <a:lnTo>
                  <a:pt x="7146036" y="0"/>
                </a:lnTo>
              </a:path>
              <a:path w="7146290" h="1066800">
                <a:moveTo>
                  <a:pt x="7144384" y="0"/>
                </a:moveTo>
                <a:lnTo>
                  <a:pt x="7144384" y="1066800"/>
                </a:lnTo>
              </a:path>
            </a:pathLst>
          </a:custGeom>
          <a:ln w="25400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6962" y="1995474"/>
            <a:ext cx="9671050" cy="4170679"/>
          </a:xfrm>
          <a:custGeom>
            <a:avLst/>
            <a:gdLst/>
            <a:ahLst/>
            <a:cxnLst/>
            <a:rect l="l" t="t" r="r" b="b"/>
            <a:pathLst>
              <a:path w="9671050" h="4170679">
                <a:moveTo>
                  <a:pt x="9671050" y="0"/>
                </a:moveTo>
                <a:lnTo>
                  <a:pt x="0" y="0"/>
                </a:lnTo>
                <a:lnTo>
                  <a:pt x="0" y="4170553"/>
                </a:lnTo>
                <a:lnTo>
                  <a:pt x="9671050" y="4170553"/>
                </a:lnTo>
                <a:lnTo>
                  <a:pt x="967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697" y="786510"/>
            <a:ext cx="10295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81920" algn="l"/>
              </a:tabLst>
            </a:pPr>
            <a:r>
              <a:rPr u="heavy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 </a:t>
            </a:r>
            <a:r>
              <a:rPr u="heavy" spc="10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 </a:t>
            </a:r>
            <a:r>
              <a:rPr u="heavy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Entity </a:t>
            </a:r>
            <a:r>
              <a:rPr u="heavy" spc="-5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Relationship </a:t>
            </a:r>
            <a:r>
              <a:rPr u="heavy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Diagram </a:t>
            </a:r>
            <a:r>
              <a:rPr u="heavy" spc="-5" dirty="0">
                <a:solidFill>
                  <a:srgbClr val="072B61"/>
                </a:solidFill>
                <a:uFill>
                  <a:solidFill>
                    <a:srgbClr val="FFC100"/>
                  </a:solidFill>
                </a:uFill>
              </a:rPr>
              <a:t>Continued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6962" y="1995474"/>
            <a:ext cx="9671050" cy="4170679"/>
          </a:xfrm>
          <a:prstGeom prst="rect">
            <a:avLst/>
          </a:prstGeom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281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Roles</a:t>
            </a:r>
            <a:endParaRPr sz="2400">
              <a:latin typeface="Times New Roman"/>
              <a:cs typeface="Times New Roman"/>
            </a:endParaRPr>
          </a:p>
          <a:p>
            <a:pPr marL="452755" indent="-344170">
              <a:lnSpc>
                <a:spcPct val="100000"/>
              </a:lnSpc>
              <a:spcBef>
                <a:spcPts val="915"/>
              </a:spcBef>
              <a:buFont typeface="Arial"/>
              <a:buChar char="⮚"/>
              <a:tabLst>
                <a:tab pos="453390" algn="l"/>
              </a:tabLst>
            </a:pPr>
            <a:r>
              <a:rPr sz="2400" dirty="0">
                <a:latin typeface="Times New Roman"/>
                <a:cs typeface="Times New Roman"/>
              </a:rPr>
              <a:t>Entity sets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a relationship need </a:t>
            </a:r>
            <a:r>
              <a:rPr sz="2400" spc="-5" dirty="0">
                <a:latin typeface="Times New Roman"/>
                <a:cs typeface="Times New Roman"/>
              </a:rPr>
              <a:t>not be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distinct.</a:t>
            </a:r>
            <a:endParaRPr sz="2400">
              <a:latin typeface="Times New Roman"/>
              <a:cs typeface="Times New Roman"/>
            </a:endParaRPr>
          </a:p>
          <a:p>
            <a:pPr marL="91440" marR="1209675" indent="17780">
              <a:lnSpc>
                <a:spcPct val="131700"/>
              </a:lnSpc>
              <a:buFont typeface="Arial"/>
              <a:buChar char="⮚"/>
              <a:tabLst>
                <a:tab pos="453390" algn="l"/>
              </a:tabLst>
            </a:pPr>
            <a:r>
              <a:rPr sz="2400" dirty="0">
                <a:latin typeface="Times New Roman"/>
                <a:cs typeface="Times New Roman"/>
              </a:rPr>
              <a:t>Each occurrence of an entity </a:t>
            </a:r>
            <a:r>
              <a:rPr sz="2400" spc="-5" dirty="0">
                <a:latin typeface="Times New Roman"/>
                <a:cs typeface="Times New Roman"/>
              </a:rPr>
              <a:t>set plays </a:t>
            </a:r>
            <a:r>
              <a:rPr sz="2400" dirty="0">
                <a:latin typeface="Times New Roman"/>
                <a:cs typeface="Times New Roman"/>
              </a:rPr>
              <a:t>a “role” in the </a:t>
            </a:r>
            <a:r>
              <a:rPr sz="2400" spc="-45" dirty="0">
                <a:latin typeface="Times New Roman"/>
                <a:cs typeface="Times New Roman"/>
              </a:rPr>
              <a:t>relationship.  </a:t>
            </a:r>
            <a:r>
              <a:rPr sz="2400" dirty="0">
                <a:latin typeface="Times New Roman"/>
                <a:cs typeface="Times New Roman"/>
              </a:rPr>
              <a:t>The labels “</a:t>
            </a:r>
            <a:r>
              <a:rPr sz="2400" i="1" dirty="0">
                <a:latin typeface="Times New Roman"/>
                <a:cs typeface="Times New Roman"/>
              </a:rPr>
              <a:t>course_id</a:t>
            </a:r>
            <a:r>
              <a:rPr sz="2400" dirty="0">
                <a:latin typeface="Times New Roman"/>
                <a:cs typeface="Times New Roman"/>
              </a:rPr>
              <a:t>” and “</a:t>
            </a:r>
            <a:r>
              <a:rPr sz="2400" i="1" dirty="0">
                <a:latin typeface="Times New Roman"/>
                <a:cs typeface="Times New Roman"/>
              </a:rPr>
              <a:t>prereq_id</a:t>
            </a:r>
            <a:r>
              <a:rPr sz="2400" dirty="0">
                <a:latin typeface="Times New Roman"/>
                <a:cs typeface="Times New Roman"/>
              </a:rPr>
              <a:t>” are called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roles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3801" y="4097883"/>
            <a:ext cx="5808599" cy="1886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1177" y="666369"/>
            <a:ext cx="7836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72B61"/>
                </a:solidFill>
              </a:rPr>
              <a:t>Entity Relationship Diagram</a:t>
            </a:r>
            <a:r>
              <a:rPr spc="70" dirty="0">
                <a:solidFill>
                  <a:srgbClr val="072B61"/>
                </a:solidFill>
              </a:rPr>
              <a:t> </a:t>
            </a:r>
            <a:r>
              <a:rPr spc="-5" dirty="0">
                <a:solidFill>
                  <a:srgbClr val="072B61"/>
                </a:solidFill>
              </a:rPr>
              <a:t>Continued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4275" y="1758279"/>
            <a:ext cx="9834245" cy="129413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Cardinality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Constraints</a:t>
            </a:r>
            <a:endParaRPr sz="2800">
              <a:latin typeface="Times New Roman"/>
              <a:cs typeface="Times New Roman"/>
            </a:endParaRPr>
          </a:p>
          <a:p>
            <a:pPr marL="103505" marR="5080" indent="-91440">
              <a:lnSpc>
                <a:spcPct val="79500"/>
              </a:lnSpc>
              <a:spcBef>
                <a:spcPts val="1465"/>
              </a:spcBef>
            </a:pPr>
            <a:r>
              <a:rPr sz="2000" spc="-80" dirty="0">
                <a:latin typeface="Arial"/>
                <a:cs typeface="Arial"/>
              </a:rPr>
              <a:t>⮚</a:t>
            </a:r>
            <a:r>
              <a:rPr sz="2000" spc="-8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express cardinality constraints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drawing </a:t>
            </a:r>
            <a:r>
              <a:rPr sz="2000" spc="-10" dirty="0">
                <a:latin typeface="Times New Roman"/>
                <a:cs typeface="Times New Roman"/>
              </a:rPr>
              <a:t>either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directed line (→), signifying “one,” </a:t>
            </a:r>
            <a:r>
              <a:rPr sz="2000" spc="-225" dirty="0">
                <a:latin typeface="Times New Roman"/>
                <a:cs typeface="Times New Roman"/>
              </a:rPr>
              <a:t>or 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undirected </a:t>
            </a:r>
            <a:r>
              <a:rPr sz="2000" spc="-5" dirty="0">
                <a:latin typeface="Times New Roman"/>
                <a:cs typeface="Times New Roman"/>
              </a:rPr>
              <a:t>line </a:t>
            </a:r>
            <a:r>
              <a:rPr sz="2000" dirty="0">
                <a:latin typeface="Times New Roman"/>
                <a:cs typeface="Times New Roman"/>
              </a:rPr>
              <a:t>(—), </a:t>
            </a:r>
            <a:r>
              <a:rPr sz="2000" spc="-5" dirty="0">
                <a:latin typeface="Times New Roman"/>
                <a:cs typeface="Times New Roman"/>
              </a:rPr>
              <a:t>signifying “many,” </a:t>
            </a:r>
            <a:r>
              <a:rPr sz="2000" dirty="0">
                <a:latin typeface="Times New Roman"/>
                <a:cs typeface="Times New Roman"/>
              </a:rPr>
              <a:t>between the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set and the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633" y="3183407"/>
            <a:ext cx="3872229" cy="293370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0" indent="-254635">
              <a:lnSpc>
                <a:spcPts val="2205"/>
              </a:lnSpc>
              <a:buFont typeface="Times New Roman"/>
              <a:buAutoNum type="arabicPeriod"/>
              <a:tabLst>
                <a:tab pos="254635" algn="l"/>
              </a:tabLst>
            </a:pPr>
            <a:r>
              <a:rPr sz="2000" b="1" spc="-5" dirty="0">
                <a:solidFill>
                  <a:srgbClr val="072B61"/>
                </a:solidFill>
                <a:latin typeface="Times New Roman"/>
                <a:cs typeface="Times New Roman"/>
              </a:rPr>
              <a:t>One-to-One</a:t>
            </a:r>
            <a:r>
              <a:rPr sz="2000" b="1" spc="-40" dirty="0">
                <a:solidFill>
                  <a:srgbClr val="072B6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255"/>
              </a:lnSpc>
              <a:spcBef>
                <a:spcPts val="1175"/>
              </a:spcBef>
            </a:pPr>
            <a:r>
              <a:rPr sz="2000" dirty="0">
                <a:latin typeface="Times New Roman"/>
                <a:cs typeface="Times New Roman"/>
              </a:rPr>
              <a:t>one-to-one relationship between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255"/>
              </a:lnSpc>
            </a:pP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and 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</a:t>
            </a:r>
            <a:endParaRPr sz="2000">
              <a:latin typeface="Times New Roman"/>
              <a:cs typeface="Times New Roman"/>
            </a:endParaRPr>
          </a:p>
          <a:p>
            <a:pPr marL="382270" marR="109855" lvl="1" indent="-182880">
              <a:lnSpc>
                <a:spcPts val="2110"/>
              </a:lnSpc>
              <a:spcBef>
                <a:spcPts val="515"/>
              </a:spcBef>
              <a:buFont typeface="Arial"/>
              <a:buChar char="◦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is associated with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 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one student via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382270" marR="46355" lvl="1" indent="-182880">
              <a:lnSpc>
                <a:spcPts val="2160"/>
              </a:lnSpc>
              <a:spcBef>
                <a:spcPts val="660"/>
              </a:spcBef>
              <a:buFont typeface="Arial"/>
              <a:buChar char="◦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and a student is associated with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 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one instructor via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8121" y="3522090"/>
            <a:ext cx="5102860" cy="1638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694" y="601471"/>
            <a:ext cx="7836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72B61"/>
                </a:solidFill>
              </a:rPr>
              <a:t>Entity Relationship Diagram</a:t>
            </a:r>
            <a:r>
              <a:rPr spc="70" dirty="0">
                <a:solidFill>
                  <a:srgbClr val="072B61"/>
                </a:solidFill>
              </a:rPr>
              <a:t> </a:t>
            </a:r>
            <a:r>
              <a:rPr spc="-5" dirty="0">
                <a:solidFill>
                  <a:srgbClr val="072B61"/>
                </a:solidFill>
              </a:rPr>
              <a:t>Continued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019" y="1861863"/>
            <a:ext cx="8092440" cy="434530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40360" indent="-268605">
              <a:lnSpc>
                <a:spcPct val="100000"/>
              </a:lnSpc>
              <a:spcBef>
                <a:spcPts val="1055"/>
              </a:spcBef>
              <a:buAutoNum type="alphaLcPeriod" startAt="2"/>
              <a:tabLst>
                <a:tab pos="340360" algn="l"/>
              </a:tabLst>
            </a:pP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One-to-Many</a:t>
            </a:r>
            <a:r>
              <a:rPr sz="2000" b="1" spc="-45" dirty="0">
                <a:solidFill>
                  <a:srgbClr val="072B6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dirty="0">
                <a:latin typeface="Times New Roman"/>
                <a:cs typeface="Times New Roman"/>
              </a:rPr>
              <a:t>A one-to-many relationship between an </a:t>
            </a: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and a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</a:t>
            </a:r>
            <a:endParaRPr sz="20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155"/>
              </a:spcBef>
            </a:pPr>
            <a:r>
              <a:rPr sz="1800" spc="45" dirty="0">
                <a:latin typeface="Arial"/>
                <a:cs typeface="Arial"/>
              </a:rPr>
              <a:t>⮚</a:t>
            </a:r>
            <a:r>
              <a:rPr sz="2000" spc="45" dirty="0">
                <a:latin typeface="Times New Roman"/>
                <a:cs typeface="Times New Roman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is associated with several (including 0) students via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360"/>
              </a:spcBef>
            </a:pPr>
            <a:r>
              <a:rPr sz="1800" spc="10" dirty="0">
                <a:latin typeface="Arial"/>
                <a:cs typeface="Arial"/>
              </a:rPr>
              <a:t>⮚</a:t>
            </a:r>
            <a:r>
              <a:rPr sz="2000" spc="10" dirty="0">
                <a:latin typeface="Times New Roman"/>
                <a:cs typeface="Times New Roman"/>
              </a:rPr>
              <a:t>student </a:t>
            </a:r>
            <a:r>
              <a:rPr sz="2000" dirty="0">
                <a:latin typeface="Times New Roman"/>
                <a:cs typeface="Times New Roman"/>
              </a:rPr>
              <a:t>is associated with at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one instructor via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309880" indent="-240029">
              <a:lnSpc>
                <a:spcPct val="100000"/>
              </a:lnSpc>
              <a:spcBef>
                <a:spcPts val="360"/>
              </a:spcBef>
              <a:buAutoNum type="alphaLcPeriod" startAt="3"/>
              <a:tabLst>
                <a:tab pos="310515" algn="l"/>
              </a:tabLst>
            </a:pP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Many-to-One</a:t>
            </a:r>
            <a:r>
              <a:rPr sz="2000" b="1" spc="-50" dirty="0">
                <a:solidFill>
                  <a:srgbClr val="072B6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1370"/>
              </a:spcBef>
            </a:pPr>
            <a:r>
              <a:rPr sz="2000" dirty="0">
                <a:latin typeface="Times New Roman"/>
                <a:cs typeface="Times New Roman"/>
              </a:rPr>
              <a:t>In a </a:t>
            </a:r>
            <a:r>
              <a:rPr sz="2000" spc="-5" dirty="0">
                <a:latin typeface="Times New Roman"/>
                <a:cs typeface="Times New Roman"/>
              </a:rPr>
              <a:t>many-to-one relationship </a:t>
            </a:r>
            <a:r>
              <a:rPr sz="2000" dirty="0">
                <a:latin typeface="Times New Roman"/>
                <a:cs typeface="Times New Roman"/>
              </a:rPr>
              <a:t>between an </a:t>
            </a: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and a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student,</a:t>
            </a:r>
            <a:endParaRPr sz="20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155"/>
              </a:spcBef>
            </a:pPr>
            <a:r>
              <a:rPr sz="1800" spc="30" dirty="0">
                <a:latin typeface="Arial"/>
                <a:cs typeface="Arial"/>
              </a:rPr>
              <a:t>⮚</a:t>
            </a:r>
            <a:r>
              <a:rPr sz="2000" spc="3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is associated with at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student via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r>
              <a:rPr sz="2000" dirty="0"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360"/>
              </a:spcBef>
            </a:pPr>
            <a:r>
              <a:rPr sz="1800" spc="20" dirty="0">
                <a:latin typeface="Arial"/>
                <a:cs typeface="Arial"/>
              </a:rPr>
              <a:t>⮚</a:t>
            </a:r>
            <a:r>
              <a:rPr sz="2000" spc="20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a student is associated with several (including 0) instructors via</a:t>
            </a:r>
            <a:r>
              <a:rPr sz="2000" spc="-250" dirty="0">
                <a:latin typeface="Times New Roman"/>
                <a:cs typeface="Times New Roman"/>
              </a:rPr>
              <a:t> </a:t>
            </a:r>
            <a:r>
              <a:rPr sz="2000" i="1" spc="-50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340360" indent="-269240">
              <a:lnSpc>
                <a:spcPct val="100000"/>
              </a:lnSpc>
              <a:spcBef>
                <a:spcPts val="360"/>
              </a:spcBef>
              <a:buAutoNum type="alphaLcPeriod" startAt="4"/>
              <a:tabLst>
                <a:tab pos="340995" algn="l"/>
              </a:tabLst>
            </a:pP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Many-to Many</a:t>
            </a:r>
            <a:r>
              <a:rPr sz="2000" b="1" spc="-75" dirty="0">
                <a:solidFill>
                  <a:srgbClr val="072B6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72B61"/>
                </a:solidFill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spc="-70" dirty="0">
                <a:latin typeface="Arial"/>
                <a:cs typeface="Arial"/>
              </a:rPr>
              <a:t>⮚</a:t>
            </a:r>
            <a:r>
              <a:rPr sz="2000" spc="-70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instructor is associated with several (possibly 0) students via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-100" dirty="0">
                <a:latin typeface="Arial"/>
                <a:cs typeface="Arial"/>
              </a:rPr>
              <a:t>⮚</a:t>
            </a:r>
            <a:r>
              <a:rPr sz="2000" spc="-100" dirty="0">
                <a:latin typeface="Times New Roman"/>
                <a:cs typeface="Times New Roman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student is associated with several (possibly 0) </a:t>
            </a:r>
            <a:r>
              <a:rPr sz="2000" spc="-5" dirty="0">
                <a:latin typeface="Times New Roman"/>
                <a:cs typeface="Times New Roman"/>
              </a:rPr>
              <a:t>instructors </a:t>
            </a:r>
            <a:r>
              <a:rPr sz="2000" dirty="0">
                <a:latin typeface="Times New Roman"/>
                <a:cs typeface="Times New Roman"/>
              </a:rPr>
              <a:t>via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00007" y="4821770"/>
            <a:ext cx="3060192" cy="123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00007" y="1769579"/>
            <a:ext cx="3060192" cy="1261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700007" y="3250057"/>
            <a:ext cx="3060700" cy="1415415"/>
            <a:chOff x="8700007" y="3250057"/>
            <a:chExt cx="3060700" cy="1415415"/>
          </a:xfrm>
        </p:grpSpPr>
        <p:sp>
          <p:nvSpPr>
            <p:cNvPr id="8" name="object 8"/>
            <p:cNvSpPr/>
            <p:nvPr/>
          </p:nvSpPr>
          <p:spPr>
            <a:xfrm>
              <a:off x="8700007" y="3250057"/>
              <a:ext cx="3060192" cy="14150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76508" y="3940175"/>
              <a:ext cx="431800" cy="76200"/>
            </a:xfrm>
            <a:custGeom>
              <a:avLst/>
              <a:gdLst/>
              <a:ahLst/>
              <a:cxnLst/>
              <a:rect l="l" t="t" r="r" b="b"/>
              <a:pathLst>
                <a:path w="431800" h="76200">
                  <a:moveTo>
                    <a:pt x="381000" y="38100"/>
                  </a:moveTo>
                  <a:lnTo>
                    <a:pt x="355600" y="76200"/>
                  </a:lnTo>
                  <a:lnTo>
                    <a:pt x="419100" y="44450"/>
                  </a:lnTo>
                  <a:lnTo>
                    <a:pt x="381000" y="44450"/>
                  </a:lnTo>
                  <a:lnTo>
                    <a:pt x="381000" y="38100"/>
                  </a:lnTo>
                  <a:close/>
                </a:path>
                <a:path w="431800" h="76200">
                  <a:moveTo>
                    <a:pt x="37676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6766" y="44450"/>
                  </a:lnTo>
                  <a:lnTo>
                    <a:pt x="381000" y="38100"/>
                  </a:lnTo>
                  <a:lnTo>
                    <a:pt x="376766" y="31750"/>
                  </a:lnTo>
                  <a:close/>
                </a:path>
                <a:path w="431800" h="76200">
                  <a:moveTo>
                    <a:pt x="419100" y="31750"/>
                  </a:moveTo>
                  <a:lnTo>
                    <a:pt x="381000" y="31750"/>
                  </a:lnTo>
                  <a:lnTo>
                    <a:pt x="381000" y="44450"/>
                  </a:lnTo>
                  <a:lnTo>
                    <a:pt x="419100" y="44450"/>
                  </a:lnTo>
                  <a:lnTo>
                    <a:pt x="431800" y="38100"/>
                  </a:lnTo>
                  <a:lnTo>
                    <a:pt x="419100" y="31750"/>
                  </a:lnTo>
                  <a:close/>
                </a:path>
                <a:path w="431800" h="76200">
                  <a:moveTo>
                    <a:pt x="355600" y="0"/>
                  </a:moveTo>
                  <a:lnTo>
                    <a:pt x="381000" y="38100"/>
                  </a:lnTo>
                  <a:lnTo>
                    <a:pt x="381000" y="31750"/>
                  </a:lnTo>
                  <a:lnTo>
                    <a:pt x="419100" y="3175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694" y="601471"/>
            <a:ext cx="7836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Entity Relationship Diagram</a:t>
            </a:r>
            <a:r>
              <a:rPr spc="70" dirty="0"/>
              <a:t> </a:t>
            </a:r>
            <a:r>
              <a:rPr spc="-5" dirty="0"/>
              <a:t>Continued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3383" y="1794954"/>
            <a:ext cx="5323205" cy="444246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R="182245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Participation of an Entity Set </a:t>
            </a: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in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a Relationship  Set</a:t>
            </a:r>
            <a:endParaRPr sz="2000">
              <a:latin typeface="Times New Roman"/>
              <a:cs typeface="Times New Roman"/>
            </a:endParaRPr>
          </a:p>
          <a:p>
            <a:pPr marL="90805" marR="137160" indent="-91440">
              <a:lnSpc>
                <a:spcPct val="90300"/>
              </a:lnSpc>
              <a:spcBef>
                <a:spcPts val="690"/>
              </a:spcBef>
              <a:buClr>
                <a:srgbClr val="1F487C"/>
              </a:buClr>
              <a:buSzPct val="90000"/>
              <a:buFont typeface="Arial"/>
              <a:buChar char="▪"/>
              <a:tabLst>
                <a:tab pos="155575" algn="l"/>
              </a:tabLst>
            </a:pPr>
            <a:r>
              <a:rPr sz="2000" b="1" dirty="0">
                <a:latin typeface="Times New Roman"/>
                <a:cs typeface="Times New Roman"/>
              </a:rPr>
              <a:t>Total participation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b="1" dirty="0">
                <a:latin typeface="Times New Roman"/>
                <a:cs typeface="Times New Roman"/>
              </a:rPr>
              <a:t>indicated by double line</a:t>
            </a:r>
            <a:r>
              <a:rPr sz="2000" dirty="0">
                <a:latin typeface="Times New Roman"/>
                <a:cs typeface="Times New Roman"/>
              </a:rPr>
              <a:t>):  every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participates in at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least 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endParaRPr sz="2000">
              <a:latin typeface="Times New Roman"/>
              <a:cs typeface="Times New Roman"/>
            </a:endParaRPr>
          </a:p>
          <a:p>
            <a:pPr marL="384175" lvl="1" indent="-184150">
              <a:lnSpc>
                <a:spcPts val="2290"/>
              </a:lnSpc>
              <a:spcBef>
                <a:spcPts val="645"/>
              </a:spcBef>
              <a:buClr>
                <a:srgbClr val="0000FF"/>
              </a:buClr>
              <a:buSzPct val="80000"/>
              <a:buFont typeface="Arial"/>
              <a:buChar char="•"/>
              <a:tabLst>
                <a:tab pos="384810" algn="l"/>
              </a:tabLst>
            </a:pPr>
            <a:r>
              <a:rPr sz="2000" dirty="0">
                <a:latin typeface="Times New Roman"/>
                <a:cs typeface="Times New Roman"/>
              </a:rPr>
              <a:t>E.g., </a:t>
            </a:r>
            <a:r>
              <a:rPr sz="2000" spc="-5" dirty="0">
                <a:latin typeface="Times New Roman"/>
                <a:cs typeface="Times New Roman"/>
              </a:rPr>
              <a:t>participation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section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i="1" dirty="0">
                <a:latin typeface="Times New Roman"/>
                <a:cs typeface="Times New Roman"/>
              </a:rPr>
              <a:t>sec_course</a:t>
            </a:r>
            <a:r>
              <a:rPr sz="2000" i="1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ts val="2290"/>
              </a:lnSpc>
            </a:pPr>
            <a:r>
              <a:rPr sz="2000" dirty="0">
                <a:latin typeface="Times New Roman"/>
                <a:cs typeface="Times New Roman"/>
              </a:rPr>
              <a:t>total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855"/>
              </a:spcBef>
              <a:tabLst>
                <a:tab pos="631190" algn="l"/>
              </a:tabLst>
            </a:pPr>
            <a:r>
              <a:rPr sz="1500" spc="-5" dirty="0">
                <a:solidFill>
                  <a:srgbClr val="33CC33"/>
                </a:solidFill>
                <a:latin typeface="Arial"/>
                <a:cs typeface="Arial"/>
              </a:rPr>
              <a:t>4	</a:t>
            </a:r>
            <a:r>
              <a:rPr sz="2000" dirty="0">
                <a:latin typeface="Times New Roman"/>
                <a:cs typeface="Times New Roman"/>
              </a:rPr>
              <a:t>every </a:t>
            </a:r>
            <a:r>
              <a:rPr sz="2000" i="1" dirty="0">
                <a:latin typeface="Times New Roman"/>
                <a:cs typeface="Times New Roman"/>
              </a:rPr>
              <a:t>section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have an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endParaRPr sz="2000">
              <a:latin typeface="Times New Roman"/>
              <a:cs typeface="Times New Roman"/>
            </a:endParaRPr>
          </a:p>
          <a:p>
            <a:pPr marL="90805" marR="309245" indent="-91440">
              <a:lnSpc>
                <a:spcPct val="90000"/>
              </a:lnSpc>
              <a:spcBef>
                <a:spcPts val="1105"/>
              </a:spcBef>
              <a:buClr>
                <a:srgbClr val="1F487C"/>
              </a:buClr>
              <a:buSzPct val="90000"/>
              <a:buFont typeface="Arial"/>
              <a:buChar char="▪"/>
              <a:tabLst>
                <a:tab pos="155575" algn="l"/>
              </a:tabLst>
            </a:pPr>
            <a:r>
              <a:rPr sz="2000" b="1" dirty="0">
                <a:latin typeface="Times New Roman"/>
                <a:cs typeface="Times New Roman"/>
              </a:rPr>
              <a:t>Partial participation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some entities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spc="5" dirty="0">
                <a:latin typeface="Times New Roman"/>
                <a:cs typeface="Times New Roman"/>
              </a:rPr>
              <a:t>not  </a:t>
            </a:r>
            <a:r>
              <a:rPr sz="2000" dirty="0">
                <a:latin typeface="Times New Roman"/>
                <a:cs typeface="Times New Roman"/>
              </a:rPr>
              <a:t>participate in any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in 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  </a:t>
            </a:r>
            <a:r>
              <a:rPr sz="2000" dirty="0">
                <a:latin typeface="Times New Roman"/>
                <a:cs typeface="Times New Roman"/>
              </a:rPr>
              <a:t>set</a:t>
            </a:r>
            <a:endParaRPr sz="2000">
              <a:latin typeface="Times New Roman"/>
              <a:cs typeface="Times New Roman"/>
            </a:endParaRPr>
          </a:p>
          <a:p>
            <a:pPr marL="384175" indent="-184150">
              <a:lnSpc>
                <a:spcPts val="2280"/>
              </a:lnSpc>
              <a:spcBef>
                <a:spcPts val="660"/>
              </a:spcBef>
              <a:buClr>
                <a:srgbClr val="0000FF"/>
              </a:buClr>
              <a:buSzPct val="80000"/>
              <a:buFont typeface="Arial"/>
              <a:buChar char="▪"/>
              <a:tabLst>
                <a:tab pos="384810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participation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4891" y="2768600"/>
            <a:ext cx="4732908" cy="206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0994" y="688340"/>
            <a:ext cx="942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Entity Relationship Diagram : Weak Entity</a:t>
            </a:r>
            <a:r>
              <a:rPr spc="114" dirty="0"/>
              <a:t> </a:t>
            </a:r>
            <a:r>
              <a:rPr spc="-5" dirty="0"/>
              <a:t>Sets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74700" y="1863153"/>
            <a:ext cx="6881495" cy="4545965"/>
            <a:chOff x="774700" y="1863153"/>
            <a:chExt cx="6881495" cy="4545965"/>
          </a:xfrm>
        </p:grpSpPr>
        <p:sp>
          <p:nvSpPr>
            <p:cNvPr id="5" name="object 5"/>
            <p:cNvSpPr/>
            <p:nvPr/>
          </p:nvSpPr>
          <p:spPr>
            <a:xfrm>
              <a:off x="782637" y="1871091"/>
              <a:ext cx="6865620" cy="4530090"/>
            </a:xfrm>
            <a:custGeom>
              <a:avLst/>
              <a:gdLst/>
              <a:ahLst/>
              <a:cxnLst/>
              <a:rect l="l" t="t" r="r" b="b"/>
              <a:pathLst>
                <a:path w="6865620" h="4530090">
                  <a:moveTo>
                    <a:pt x="6865111" y="0"/>
                  </a:moveTo>
                  <a:lnTo>
                    <a:pt x="0" y="0"/>
                  </a:lnTo>
                  <a:lnTo>
                    <a:pt x="0" y="4529709"/>
                  </a:lnTo>
                  <a:lnTo>
                    <a:pt x="6865111" y="4529709"/>
                  </a:lnTo>
                  <a:lnTo>
                    <a:pt x="6865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37" y="1871091"/>
              <a:ext cx="6865620" cy="4530090"/>
            </a:xfrm>
            <a:custGeom>
              <a:avLst/>
              <a:gdLst/>
              <a:ahLst/>
              <a:cxnLst/>
              <a:rect l="l" t="t" r="r" b="b"/>
              <a:pathLst>
                <a:path w="6865620" h="4530090">
                  <a:moveTo>
                    <a:pt x="0" y="4529709"/>
                  </a:moveTo>
                  <a:lnTo>
                    <a:pt x="6865111" y="4529709"/>
                  </a:lnTo>
                  <a:lnTo>
                    <a:pt x="6865111" y="0"/>
                  </a:lnTo>
                  <a:lnTo>
                    <a:pt x="0" y="0"/>
                  </a:lnTo>
                  <a:lnTo>
                    <a:pt x="0" y="4529709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0026" y="1864868"/>
            <a:ext cx="6892290" cy="1931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105"/>
              </a:spcBef>
            </a:pPr>
            <a:r>
              <a:rPr sz="1800" spc="-65" dirty="0">
                <a:latin typeface="Arial"/>
                <a:cs typeface="Arial"/>
              </a:rPr>
              <a:t>⮚</a:t>
            </a:r>
            <a:r>
              <a:rPr sz="2000" spc="-65" dirty="0">
                <a:latin typeface="Times New Roman"/>
                <a:cs typeface="Times New Roman"/>
              </a:rPr>
              <a:t>An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have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primary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referred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345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03505">
              <a:lnSpc>
                <a:spcPts val="2255"/>
              </a:lnSpc>
            </a:pPr>
            <a:r>
              <a:rPr sz="2000" b="1" spc="-5" dirty="0">
                <a:latin typeface="Times New Roman"/>
                <a:cs typeface="Times New Roman"/>
              </a:rPr>
              <a:t>weak </a:t>
            </a:r>
            <a:r>
              <a:rPr sz="2000" b="1" dirty="0">
                <a:latin typeface="Times New Roman"/>
                <a:cs typeface="Times New Roman"/>
              </a:rPr>
              <a:t>entity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set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55"/>
              </a:lnSpc>
              <a:spcBef>
                <a:spcPts val="1210"/>
              </a:spcBef>
            </a:pPr>
            <a:r>
              <a:rPr sz="1800" spc="-50" dirty="0">
                <a:latin typeface="Arial"/>
                <a:cs typeface="Arial"/>
              </a:rPr>
              <a:t>⮚</a:t>
            </a:r>
            <a:r>
              <a:rPr sz="2000" spc="-5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existence </a:t>
            </a:r>
            <a:r>
              <a:rPr sz="2000" dirty="0">
                <a:latin typeface="Times New Roman"/>
                <a:cs typeface="Times New Roman"/>
              </a:rPr>
              <a:t>of a </a:t>
            </a:r>
            <a:r>
              <a:rPr sz="2000" spc="-5" dirty="0">
                <a:latin typeface="Times New Roman"/>
                <a:cs typeface="Times New Roman"/>
              </a:rPr>
              <a:t>weak </a:t>
            </a:r>
            <a:r>
              <a:rPr sz="2000" spc="-10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depends on </a:t>
            </a:r>
            <a:r>
              <a:rPr sz="2000" spc="-5" dirty="0">
                <a:latin typeface="Times New Roman"/>
                <a:cs typeface="Times New Roman"/>
              </a:rPr>
              <a:t>the existence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spc="-345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03505">
              <a:lnSpc>
                <a:spcPts val="2255"/>
              </a:lnSpc>
            </a:pPr>
            <a:r>
              <a:rPr sz="2000" b="1" spc="-5" dirty="0">
                <a:latin typeface="Times New Roman"/>
                <a:cs typeface="Times New Roman"/>
              </a:rPr>
              <a:t>identifying </a:t>
            </a:r>
            <a:r>
              <a:rPr sz="2000" b="1" dirty="0">
                <a:latin typeface="Times New Roman"/>
                <a:cs typeface="Times New Roman"/>
              </a:rPr>
              <a:t>entity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set</a:t>
            </a:r>
            <a:endParaRPr sz="2000">
              <a:latin typeface="Times New Roman"/>
              <a:cs typeface="Times New Roman"/>
            </a:endParaRPr>
          </a:p>
          <a:p>
            <a:pPr marL="394970" marR="5715" indent="-182880">
              <a:lnSpc>
                <a:spcPts val="2160"/>
              </a:lnSpc>
              <a:spcBef>
                <a:spcPts val="475"/>
              </a:spcBef>
              <a:buSzPct val="90000"/>
              <a:buFont typeface="Arial"/>
              <a:buChar char="◦"/>
              <a:tabLst>
                <a:tab pos="395605" algn="l"/>
              </a:tabLst>
            </a:pP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must relate to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identifying entity </a:t>
            </a:r>
            <a:r>
              <a:rPr sz="2000" dirty="0">
                <a:latin typeface="Times New Roman"/>
                <a:cs typeface="Times New Roman"/>
              </a:rPr>
              <a:t>set via a </a:t>
            </a:r>
            <a:r>
              <a:rPr sz="2000" spc="-5" dirty="0">
                <a:latin typeface="Times New Roman"/>
                <a:cs typeface="Times New Roman"/>
              </a:rPr>
              <a:t>total, one-to-  many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identifying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weak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9670" y="3688519"/>
            <a:ext cx="6398895" cy="7270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459"/>
              </a:spcBef>
            </a:pPr>
            <a:r>
              <a:rPr sz="2000" dirty="0">
                <a:latin typeface="Times New Roman"/>
                <a:cs typeface="Times New Roman"/>
              </a:rPr>
              <a:t>set</a:t>
            </a:r>
            <a:endParaRPr sz="20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360"/>
              </a:spcBef>
              <a:buSzPct val="90000"/>
              <a:buFont typeface="Arial"/>
              <a:buChar char="◦"/>
              <a:tabLst>
                <a:tab pos="195580" algn="l"/>
              </a:tabLst>
            </a:pPr>
            <a:r>
              <a:rPr sz="2000" b="1" dirty="0">
                <a:latin typeface="Times New Roman"/>
                <a:cs typeface="Times New Roman"/>
              </a:rPr>
              <a:t>Identifying </a:t>
            </a:r>
            <a:r>
              <a:rPr sz="2000" b="1" spc="-5" dirty="0">
                <a:latin typeface="Times New Roman"/>
                <a:cs typeface="Times New Roman"/>
              </a:rPr>
              <a:t>relationship </a:t>
            </a:r>
            <a:r>
              <a:rPr sz="2000" b="1" dirty="0">
                <a:latin typeface="Times New Roman"/>
                <a:cs typeface="Times New Roman"/>
              </a:rPr>
              <a:t>depicted using a double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diamond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026" y="4567554"/>
            <a:ext cx="68929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Arial"/>
                <a:cs typeface="Arial"/>
              </a:rPr>
              <a:t>⮚</a:t>
            </a:r>
            <a:r>
              <a:rPr sz="2000" spc="-60" dirty="0">
                <a:latin typeface="Times New Roman"/>
                <a:cs typeface="Times New Roman"/>
              </a:rPr>
              <a:t>The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discriminator</a:t>
            </a:r>
            <a:r>
              <a:rPr sz="2000" b="1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or</a:t>
            </a:r>
            <a:r>
              <a:rPr sz="2000" i="1" spc="10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partial</a:t>
            </a:r>
            <a:r>
              <a:rPr sz="2000" i="1" spc="10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key)</a:t>
            </a:r>
            <a:r>
              <a:rPr sz="2000" i="1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weak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set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466" y="4841875"/>
            <a:ext cx="6799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distinguishes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among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weak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466" y="5110048"/>
            <a:ext cx="10115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entity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466" y="5569102"/>
            <a:ext cx="680085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primary key of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weak entity </a:t>
            </a:r>
            <a:r>
              <a:rPr sz="2000" dirty="0">
                <a:latin typeface="Times New Roman"/>
                <a:cs typeface="Times New Roman"/>
              </a:rPr>
              <a:t>set </a:t>
            </a:r>
            <a:r>
              <a:rPr sz="2000" spc="-5" dirty="0">
                <a:latin typeface="Times New Roman"/>
                <a:cs typeface="Times New Roman"/>
              </a:rPr>
              <a:t>is formed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the primary </a:t>
            </a:r>
            <a:r>
              <a:rPr sz="2000" dirty="0">
                <a:latin typeface="Times New Roman"/>
                <a:cs typeface="Times New Roman"/>
              </a:rPr>
              <a:t>key  of </a:t>
            </a:r>
            <a:r>
              <a:rPr sz="2000" spc="-5" dirty="0">
                <a:latin typeface="Times New Roman"/>
                <a:cs typeface="Times New Roman"/>
              </a:rPr>
              <a:t>the strong entity </a:t>
            </a:r>
            <a:r>
              <a:rPr sz="2000" dirty="0">
                <a:latin typeface="Times New Roman"/>
                <a:cs typeface="Times New Roman"/>
              </a:rPr>
              <a:t>set on </a:t>
            </a:r>
            <a:r>
              <a:rPr sz="2000" spc="-5" dirty="0">
                <a:latin typeface="Times New Roman"/>
                <a:cs typeface="Times New Roman"/>
              </a:rPr>
              <a:t>which the weak entity </a:t>
            </a:r>
            <a:r>
              <a:rPr sz="2000" dirty="0">
                <a:latin typeface="Times New Roman"/>
                <a:cs typeface="Times New Roman"/>
              </a:rPr>
              <a:t>set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existence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1466" y="6111646"/>
            <a:ext cx="52393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dependent, plus the weak </a:t>
            </a:r>
            <a:r>
              <a:rPr sz="2000" spc="-5" dirty="0">
                <a:latin typeface="Times New Roman"/>
                <a:cs typeface="Times New Roman"/>
              </a:rPr>
              <a:t>entity set’s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discriminator.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2400" y="2006600"/>
            <a:ext cx="4007357" cy="165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72400" y="4016578"/>
            <a:ext cx="4152265" cy="2247265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78460" marR="155575" indent="-287020">
              <a:lnSpc>
                <a:spcPct val="100000"/>
              </a:lnSpc>
              <a:spcBef>
                <a:spcPts val="300"/>
              </a:spcBef>
              <a:buFont typeface="Arial"/>
              <a:buChar char="▪"/>
              <a:tabLst>
                <a:tab pos="378460" algn="l"/>
                <a:tab pos="379095" algn="l"/>
              </a:tabLst>
            </a:pPr>
            <a:r>
              <a:rPr sz="2000" spc="5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underline the </a:t>
            </a:r>
            <a:r>
              <a:rPr sz="2000" spc="-5" dirty="0">
                <a:latin typeface="Times New Roman"/>
                <a:cs typeface="Times New Roman"/>
              </a:rPr>
              <a:t>discriminator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weak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with a dashed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line.</a:t>
            </a:r>
            <a:endParaRPr sz="2000">
              <a:latin typeface="Times New Roman"/>
              <a:cs typeface="Times New Roman"/>
            </a:endParaRPr>
          </a:p>
          <a:p>
            <a:pPr marL="378460" marR="213995" indent="-287020">
              <a:lnSpc>
                <a:spcPct val="100000"/>
              </a:lnSpc>
              <a:buFont typeface="Arial"/>
              <a:buChar char="▪"/>
              <a:tabLst>
                <a:tab pos="378460" algn="l"/>
                <a:tab pos="379095" algn="l"/>
              </a:tabLst>
            </a:pPr>
            <a:r>
              <a:rPr sz="2000" spc="5" dirty="0">
                <a:latin typeface="Times New Roman"/>
                <a:cs typeface="Times New Roman"/>
              </a:rPr>
              <a:t>We put </a:t>
            </a:r>
            <a:r>
              <a:rPr sz="2000" dirty="0">
                <a:latin typeface="Times New Roman"/>
                <a:cs typeface="Times New Roman"/>
              </a:rPr>
              <a:t>the identifying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  </a:t>
            </a:r>
            <a:r>
              <a:rPr sz="2000" dirty="0">
                <a:latin typeface="Times New Roman"/>
                <a:cs typeface="Times New Roman"/>
              </a:rPr>
              <a:t>of a weak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in a double  diamond.</a:t>
            </a:r>
            <a:endParaRPr sz="2000">
              <a:latin typeface="Times New Roman"/>
              <a:cs typeface="Times New Roman"/>
            </a:endParaRPr>
          </a:p>
          <a:p>
            <a:pPr marL="378460" marR="226695" indent="-287020">
              <a:lnSpc>
                <a:spcPct val="100000"/>
              </a:lnSpc>
              <a:buFont typeface="Arial"/>
              <a:buChar char="▪"/>
              <a:tabLst>
                <a:tab pos="378460" algn="l"/>
                <a:tab pos="379095" algn="l"/>
              </a:tabLst>
            </a:pPr>
            <a:r>
              <a:rPr sz="2000" spc="-5" dirty="0">
                <a:latin typeface="Times New Roman"/>
                <a:cs typeface="Times New Roman"/>
              </a:rPr>
              <a:t>Primary </a:t>
            </a:r>
            <a:r>
              <a:rPr sz="2000" dirty="0">
                <a:latin typeface="Times New Roman"/>
                <a:cs typeface="Times New Roman"/>
              </a:rPr>
              <a:t>key for </a:t>
            </a:r>
            <a:r>
              <a:rPr sz="2000" i="1" dirty="0">
                <a:latin typeface="Times New Roman"/>
                <a:cs typeface="Times New Roman"/>
              </a:rPr>
              <a:t>section </a:t>
            </a:r>
            <a:r>
              <a:rPr sz="2000" dirty="0">
                <a:latin typeface="Times New Roman"/>
                <a:cs typeface="Times New Roman"/>
              </a:rPr>
              <a:t>– 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course_id, </a:t>
            </a:r>
            <a:r>
              <a:rPr sz="2000" i="1" dirty="0">
                <a:latin typeface="Times New Roman"/>
                <a:cs typeface="Times New Roman"/>
              </a:rPr>
              <a:t>sec_id, semester,</a:t>
            </a:r>
            <a:r>
              <a:rPr sz="2000" i="1" spc="-8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year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269" y="543890"/>
            <a:ext cx="7124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Example of Strong and Weak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Entity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634" y="1660906"/>
            <a:ext cx="4511675" cy="414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Strong Entity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spc="-5" dirty="0">
                <a:latin typeface="Times New Roman"/>
                <a:cs typeface="Times New Roman"/>
              </a:rPr>
              <a:t>Professor(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</a:t>
            </a:r>
            <a:r>
              <a:rPr sz="2000" i="1" spc="-5" dirty="0">
                <a:latin typeface="Times New Roman"/>
                <a:cs typeface="Times New Roman"/>
              </a:rPr>
              <a:t>,Name,City,Salary)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Weak Entity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Dependent</a:t>
            </a:r>
            <a:r>
              <a:rPr sz="2000" i="1" u="heavy" dirty="0">
                <a:uFill>
                  <a:solidFill>
                    <a:srgbClr val="4F81BC"/>
                  </a:solidFill>
                </a:uFill>
                <a:latin typeface="Times New Roman"/>
                <a:cs typeface="Times New Roman"/>
              </a:rPr>
              <a:t>(Name</a:t>
            </a:r>
            <a:r>
              <a:rPr sz="2000" i="1" dirty="0">
                <a:latin typeface="Times New Roman"/>
                <a:cs typeface="Times New Roman"/>
              </a:rPr>
              <a:t>,DOB,Relation)</a:t>
            </a:r>
            <a:endParaRPr sz="2000">
              <a:latin typeface="Times New Roman"/>
              <a:cs typeface="Times New Roman"/>
            </a:endParaRPr>
          </a:p>
          <a:p>
            <a:pPr marL="12700" marR="424815" indent="635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Times New Roman"/>
                <a:cs typeface="Times New Roman"/>
              </a:rPr>
              <a:t>The Dependent Entity will share the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  attribute 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Professor.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b="1" dirty="0">
                <a:latin typeface="Times New Roman"/>
                <a:cs typeface="Times New Roman"/>
              </a:rPr>
              <a:t>Resultant Schema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i="1" dirty="0">
                <a:latin typeface="Times New Roman"/>
                <a:cs typeface="Times New Roman"/>
              </a:rPr>
              <a:t>Dependent(</a:t>
            </a:r>
            <a:r>
              <a:rPr sz="200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ID,Name</a:t>
            </a:r>
            <a:r>
              <a:rPr sz="2000" i="1" dirty="0">
                <a:latin typeface="Times New Roman"/>
                <a:cs typeface="Times New Roman"/>
              </a:rPr>
              <a:t>,DOB,Relation)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latin typeface="Times New Roman"/>
                <a:cs typeface="Times New Roman"/>
              </a:rPr>
              <a:t>The primary key for Weak </a:t>
            </a:r>
            <a:r>
              <a:rPr sz="2000" i="1" spc="-5" dirty="0">
                <a:latin typeface="Times New Roman"/>
                <a:cs typeface="Times New Roman"/>
              </a:rPr>
              <a:t>Entity</a:t>
            </a:r>
            <a:r>
              <a:rPr sz="2000" i="1" spc="-10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Dependent  </a:t>
            </a:r>
            <a:r>
              <a:rPr sz="2000" i="1" spc="-5" dirty="0">
                <a:latin typeface="Times New Roman"/>
                <a:cs typeface="Times New Roman"/>
              </a:rPr>
              <a:t>will </a:t>
            </a:r>
            <a:r>
              <a:rPr sz="2000" i="1" dirty="0">
                <a:latin typeface="Times New Roman"/>
                <a:cs typeface="Times New Roman"/>
              </a:rPr>
              <a:t>be ID + Name as Name is the  discriminator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attribute.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3917" y="1919211"/>
            <a:ext cx="5496433" cy="3808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5071" y="3290315"/>
            <a:ext cx="748283" cy="11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200" y="624281"/>
            <a:ext cx="4499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E-R Diagram</a:t>
            </a:r>
            <a:r>
              <a:rPr spc="-75" dirty="0"/>
              <a:t> </a:t>
            </a:r>
            <a:r>
              <a:rPr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662" y="1592199"/>
            <a:ext cx="11142980" cy="4542155"/>
            <a:chOff x="601662" y="1592199"/>
            <a:chExt cx="11142980" cy="4542155"/>
          </a:xfrm>
        </p:grpSpPr>
        <p:sp>
          <p:nvSpPr>
            <p:cNvPr id="4" name="object 4"/>
            <p:cNvSpPr/>
            <p:nvPr/>
          </p:nvSpPr>
          <p:spPr>
            <a:xfrm>
              <a:off x="609600" y="1600136"/>
              <a:ext cx="11127105" cy="4526280"/>
            </a:xfrm>
            <a:custGeom>
              <a:avLst/>
              <a:gdLst/>
              <a:ahLst/>
              <a:cxnLst/>
              <a:rect l="l" t="t" r="r" b="b"/>
              <a:pathLst>
                <a:path w="11127105" h="4526280">
                  <a:moveTo>
                    <a:pt x="11126851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11126851" y="4526026"/>
                  </a:lnTo>
                  <a:lnTo>
                    <a:pt x="11126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1600136"/>
              <a:ext cx="11127105" cy="4526280"/>
            </a:xfrm>
            <a:custGeom>
              <a:avLst/>
              <a:gdLst/>
              <a:ahLst/>
              <a:cxnLst/>
              <a:rect l="l" t="t" r="r" b="b"/>
              <a:pathLst>
                <a:path w="11127105" h="4526280">
                  <a:moveTo>
                    <a:pt x="0" y="4526026"/>
                  </a:moveTo>
                  <a:lnTo>
                    <a:pt x="11126851" y="4526026"/>
                  </a:lnTo>
                  <a:lnTo>
                    <a:pt x="11126851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8340" y="1531594"/>
            <a:ext cx="11027410" cy="35439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Question 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Design an ER Diagram for Airline Reservation scenario given below</a:t>
            </a:r>
            <a:r>
              <a:rPr sz="2000" b="1" spc="-2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34925" marR="2541905">
              <a:lnSpc>
                <a:spcPct val="117000"/>
              </a:lnSpc>
              <a:spcBef>
                <a:spcPts val="40"/>
              </a:spcBef>
            </a:pPr>
            <a:r>
              <a:rPr sz="2000" dirty="0">
                <a:latin typeface="Times New Roman"/>
                <a:cs typeface="Times New Roman"/>
              </a:rPr>
              <a:t>The flight database </a:t>
            </a:r>
            <a:r>
              <a:rPr sz="2000" spc="-5" dirty="0">
                <a:latin typeface="Times New Roman"/>
                <a:cs typeface="Times New Roman"/>
              </a:rPr>
              <a:t>stores </a:t>
            </a:r>
            <a:r>
              <a:rPr sz="2000" dirty="0">
                <a:latin typeface="Times New Roman"/>
                <a:cs typeface="Times New Roman"/>
              </a:rPr>
              <a:t>details about an </a:t>
            </a:r>
            <a:r>
              <a:rPr sz="2000" spc="-5" dirty="0">
                <a:latin typeface="Times New Roman"/>
                <a:cs typeface="Times New Roman"/>
              </a:rPr>
              <a:t>airline’s fleet, </a:t>
            </a:r>
            <a:r>
              <a:rPr sz="2000" dirty="0">
                <a:latin typeface="Times New Roman"/>
                <a:cs typeface="Times New Roman"/>
              </a:rPr>
              <a:t>flights, and </a:t>
            </a:r>
            <a:r>
              <a:rPr sz="2000" spc="-5" dirty="0">
                <a:latin typeface="Times New Roman"/>
                <a:cs typeface="Times New Roman"/>
              </a:rPr>
              <a:t>seat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bookings.  Consider the following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 marL="378460" indent="-343535">
              <a:lnSpc>
                <a:spcPct val="100000"/>
              </a:lnSpc>
              <a:spcBef>
                <a:spcPts val="395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airline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airplanes.</a:t>
            </a:r>
            <a:endParaRPr sz="2000">
              <a:latin typeface="Times New Roman"/>
              <a:cs typeface="Times New Roman"/>
            </a:endParaRPr>
          </a:p>
          <a:p>
            <a:pPr marL="378460" indent="-343535">
              <a:lnSpc>
                <a:spcPct val="100000"/>
              </a:lnSpc>
              <a:spcBef>
                <a:spcPts val="395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airplane </a:t>
            </a:r>
            <a:r>
              <a:rPr sz="2000" dirty="0">
                <a:latin typeface="Times New Roman"/>
                <a:cs typeface="Times New Roman"/>
              </a:rPr>
              <a:t>has a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number, a </a:t>
            </a:r>
            <a:r>
              <a:rPr sz="2000" spc="-5" dirty="0">
                <a:latin typeface="Times New Roman"/>
                <a:cs typeface="Times New Roman"/>
              </a:rPr>
              <a:t>registration </a:t>
            </a:r>
            <a:r>
              <a:rPr sz="2000" dirty="0">
                <a:latin typeface="Times New Roman"/>
                <a:cs typeface="Times New Roman"/>
              </a:rPr>
              <a:t>number, and the capacity to </a:t>
            </a:r>
            <a:r>
              <a:rPr sz="2000" spc="-5" dirty="0">
                <a:latin typeface="Times New Roman"/>
                <a:cs typeface="Times New Roman"/>
              </a:rPr>
              <a:t>take </a:t>
            </a:r>
            <a:r>
              <a:rPr sz="2000" dirty="0">
                <a:latin typeface="Times New Roman"/>
                <a:cs typeface="Times New Roman"/>
              </a:rPr>
              <a:t>one or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passengers.</a:t>
            </a:r>
            <a:endParaRPr sz="2000">
              <a:latin typeface="Times New Roman"/>
              <a:cs typeface="Times New Roman"/>
            </a:endParaRPr>
          </a:p>
          <a:p>
            <a:pPr marL="377825" marR="161290" indent="-342900">
              <a:lnSpc>
                <a:spcPct val="100000"/>
              </a:lnSpc>
              <a:spcBef>
                <a:spcPts val="409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airplane </a:t>
            </a:r>
            <a:r>
              <a:rPr sz="2000" dirty="0">
                <a:latin typeface="Times New Roman"/>
                <a:cs typeface="Times New Roman"/>
              </a:rPr>
              <a:t>flight has a unique flight number, a departure airport, a </a:t>
            </a:r>
            <a:r>
              <a:rPr sz="2000" spc="-5" dirty="0">
                <a:latin typeface="Times New Roman"/>
                <a:cs typeface="Times New Roman"/>
              </a:rPr>
              <a:t>destination airport, </a:t>
            </a:r>
            <a:r>
              <a:rPr sz="2000" dirty="0">
                <a:latin typeface="Times New Roman"/>
                <a:cs typeface="Times New Roman"/>
              </a:rPr>
              <a:t>a departure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date  and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dirty="0">
                <a:latin typeface="Times New Roman"/>
                <a:cs typeface="Times New Roman"/>
              </a:rPr>
              <a:t>and an arrival date and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 marL="378460" indent="-343535">
              <a:lnSpc>
                <a:spcPct val="100000"/>
              </a:lnSpc>
              <a:spcBef>
                <a:spcPts val="395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Times New Roman"/>
                <a:cs typeface="Times New Roman"/>
              </a:rPr>
              <a:t>Each flight is carried </a:t>
            </a:r>
            <a:r>
              <a:rPr sz="2000" spc="5" dirty="0">
                <a:latin typeface="Times New Roman"/>
                <a:cs typeface="Times New Roman"/>
              </a:rPr>
              <a:t>out </a:t>
            </a:r>
            <a:r>
              <a:rPr sz="2000" dirty="0">
                <a:latin typeface="Times New Roman"/>
                <a:cs typeface="Times New Roman"/>
              </a:rPr>
              <a:t>by a single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airplane.</a:t>
            </a:r>
            <a:endParaRPr sz="2000">
              <a:latin typeface="Times New Roman"/>
              <a:cs typeface="Times New Roman"/>
            </a:endParaRPr>
          </a:p>
          <a:p>
            <a:pPr marL="378460" indent="-343535">
              <a:lnSpc>
                <a:spcPct val="100000"/>
              </a:lnSpc>
              <a:spcBef>
                <a:spcPts val="400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000" dirty="0">
                <a:latin typeface="Times New Roman"/>
                <a:cs typeface="Times New Roman"/>
              </a:rPr>
              <a:t>A passenger has given names(first </a:t>
            </a:r>
            <a:r>
              <a:rPr sz="2000" spc="-5" dirty="0">
                <a:latin typeface="Times New Roman"/>
                <a:cs typeface="Times New Roman"/>
              </a:rPr>
              <a:t>name, </a:t>
            </a:r>
            <a:r>
              <a:rPr sz="2000" dirty="0">
                <a:latin typeface="Times New Roman"/>
                <a:cs typeface="Times New Roman"/>
              </a:rPr>
              <a:t>last name),contact and a unique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address.</a:t>
            </a:r>
            <a:endParaRPr sz="2000">
              <a:latin typeface="Times New Roman"/>
              <a:cs typeface="Times New Roman"/>
            </a:endParaRPr>
          </a:p>
          <a:p>
            <a:pPr marL="378460" indent="-343535">
              <a:lnSpc>
                <a:spcPct val="100000"/>
              </a:lnSpc>
              <a:spcBef>
                <a:spcPts val="405"/>
              </a:spcBef>
              <a:buSzPct val="90000"/>
              <a:buFont typeface="Arial"/>
              <a:buChar char="•"/>
              <a:tabLst>
                <a:tab pos="377825" algn="l"/>
                <a:tab pos="378460" algn="l"/>
                <a:tab pos="3479165" algn="l"/>
              </a:tabLst>
            </a:pPr>
            <a:r>
              <a:rPr sz="2000" dirty="0">
                <a:latin typeface="Times New Roman"/>
                <a:cs typeface="Times New Roman"/>
              </a:rPr>
              <a:t>Passengers can book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seats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	</a:t>
            </a:r>
            <a:r>
              <a:rPr sz="2000" spc="-5" dirty="0">
                <a:latin typeface="Times New Roman"/>
                <a:cs typeface="Times New Roman"/>
              </a:rPr>
              <a:t>flights.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6697" y="300609"/>
            <a:ext cx="10296525" cy="2680335"/>
            <a:chOff x="1266697" y="300609"/>
            <a:chExt cx="10296525" cy="2680335"/>
          </a:xfrm>
        </p:grpSpPr>
        <p:sp>
          <p:nvSpPr>
            <p:cNvPr id="3" name="object 3"/>
            <p:cNvSpPr/>
            <p:nvPr/>
          </p:nvSpPr>
          <p:spPr>
            <a:xfrm>
              <a:off x="2253995" y="2234184"/>
              <a:ext cx="1531620" cy="746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1112" y="2260866"/>
              <a:ext cx="1436877" cy="653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3038" y="543890"/>
            <a:ext cx="4725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Flight Reservation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01113" y="2260866"/>
            <a:ext cx="1437005" cy="65341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Airline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3995" y="4405884"/>
            <a:ext cx="1531620" cy="748665"/>
            <a:chOff x="2253995" y="4405884"/>
            <a:chExt cx="1531620" cy="748665"/>
          </a:xfrm>
        </p:grpSpPr>
        <p:sp>
          <p:nvSpPr>
            <p:cNvPr id="8" name="object 8"/>
            <p:cNvSpPr/>
            <p:nvPr/>
          </p:nvSpPr>
          <p:spPr>
            <a:xfrm>
              <a:off x="2253995" y="4405884"/>
              <a:ext cx="1531620" cy="748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1112" y="4432947"/>
              <a:ext cx="1436877" cy="653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01113" y="4432947"/>
            <a:ext cx="1437005" cy="65341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Airplane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56603" y="2058923"/>
            <a:ext cx="1531620" cy="748665"/>
            <a:chOff x="6356603" y="2058923"/>
            <a:chExt cx="1531620" cy="748665"/>
          </a:xfrm>
        </p:grpSpPr>
        <p:sp>
          <p:nvSpPr>
            <p:cNvPr id="12" name="object 12"/>
            <p:cNvSpPr/>
            <p:nvPr/>
          </p:nvSpPr>
          <p:spPr>
            <a:xfrm>
              <a:off x="6356603" y="2058923"/>
              <a:ext cx="1531620" cy="7482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4101" y="2086749"/>
              <a:ext cx="1436877" cy="6531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4102" y="2086749"/>
            <a:ext cx="1437005" cy="65341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Passenger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25184" y="4256532"/>
            <a:ext cx="1531620" cy="897890"/>
            <a:chOff x="6425184" y="4256532"/>
            <a:chExt cx="1531620" cy="897890"/>
          </a:xfrm>
        </p:grpSpPr>
        <p:sp>
          <p:nvSpPr>
            <p:cNvPr id="16" name="object 16"/>
            <p:cNvSpPr/>
            <p:nvPr/>
          </p:nvSpPr>
          <p:spPr>
            <a:xfrm>
              <a:off x="6425184" y="4256532"/>
              <a:ext cx="1531619" cy="8976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2809" y="4283900"/>
              <a:ext cx="1436878" cy="8021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72809" y="4283900"/>
            <a:ext cx="1437005" cy="802640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Flight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53995" y="3227832"/>
            <a:ext cx="1531620" cy="748665"/>
            <a:chOff x="2253995" y="3227832"/>
            <a:chExt cx="1531620" cy="748665"/>
          </a:xfrm>
        </p:grpSpPr>
        <p:sp>
          <p:nvSpPr>
            <p:cNvPr id="20" name="object 20"/>
            <p:cNvSpPr/>
            <p:nvPr/>
          </p:nvSpPr>
          <p:spPr>
            <a:xfrm>
              <a:off x="2253995" y="3227832"/>
              <a:ext cx="1531620" cy="7482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11195" y="3400044"/>
              <a:ext cx="665987" cy="4587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1112" y="3255645"/>
              <a:ext cx="1436877" cy="653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01112" y="3255645"/>
              <a:ext cx="1437005" cy="653415"/>
            </a:xfrm>
            <a:custGeom>
              <a:avLst/>
              <a:gdLst/>
              <a:ahLst/>
              <a:cxnLst/>
              <a:rect l="l" t="t" r="r" b="b"/>
              <a:pathLst>
                <a:path w="1437004" h="653414">
                  <a:moveTo>
                    <a:pt x="0" y="326643"/>
                  </a:moveTo>
                  <a:lnTo>
                    <a:pt x="718438" y="0"/>
                  </a:lnTo>
                  <a:lnTo>
                    <a:pt x="1436877" y="326643"/>
                  </a:lnTo>
                  <a:lnTo>
                    <a:pt x="718438" y="653160"/>
                  </a:lnTo>
                  <a:lnTo>
                    <a:pt x="0" y="326643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47848" y="3457447"/>
            <a:ext cx="3422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71550" y="2914014"/>
            <a:ext cx="2198370" cy="1687830"/>
            <a:chOff x="871550" y="2914014"/>
            <a:chExt cx="2198370" cy="1687830"/>
          </a:xfrm>
        </p:grpSpPr>
        <p:sp>
          <p:nvSpPr>
            <p:cNvPr id="26" name="object 26"/>
            <p:cNvSpPr/>
            <p:nvPr/>
          </p:nvSpPr>
          <p:spPr>
            <a:xfrm>
              <a:off x="2969640" y="2914014"/>
              <a:ext cx="100330" cy="341630"/>
            </a:xfrm>
            <a:custGeom>
              <a:avLst/>
              <a:gdLst/>
              <a:ahLst/>
              <a:cxnLst/>
              <a:rect l="l" t="t" r="r" b="b"/>
              <a:pathLst>
                <a:path w="100330" h="341629">
                  <a:moveTo>
                    <a:pt x="49847" y="18886"/>
                  </a:moveTo>
                  <a:lnTo>
                    <a:pt x="45084" y="27051"/>
                  </a:lnTo>
                  <a:lnTo>
                    <a:pt x="45084" y="341630"/>
                  </a:lnTo>
                  <a:lnTo>
                    <a:pt x="54609" y="341630"/>
                  </a:lnTo>
                  <a:lnTo>
                    <a:pt x="54609" y="27051"/>
                  </a:lnTo>
                  <a:lnTo>
                    <a:pt x="49847" y="18886"/>
                  </a:lnTo>
                  <a:close/>
                </a:path>
                <a:path w="100330" h="341629">
                  <a:moveTo>
                    <a:pt x="49910" y="0"/>
                  </a:moveTo>
                  <a:lnTo>
                    <a:pt x="1269" y="83185"/>
                  </a:lnTo>
                  <a:lnTo>
                    <a:pt x="0" y="85471"/>
                  </a:lnTo>
                  <a:lnTo>
                    <a:pt x="761" y="88392"/>
                  </a:lnTo>
                  <a:lnTo>
                    <a:pt x="3047" y="89788"/>
                  </a:lnTo>
                  <a:lnTo>
                    <a:pt x="5333" y="91059"/>
                  </a:lnTo>
                  <a:lnTo>
                    <a:pt x="8254" y="90297"/>
                  </a:lnTo>
                  <a:lnTo>
                    <a:pt x="9525" y="88011"/>
                  </a:lnTo>
                  <a:lnTo>
                    <a:pt x="45084" y="27051"/>
                  </a:lnTo>
                  <a:lnTo>
                    <a:pt x="45084" y="9398"/>
                  </a:lnTo>
                  <a:lnTo>
                    <a:pt x="55391" y="9398"/>
                  </a:lnTo>
                  <a:lnTo>
                    <a:pt x="49910" y="0"/>
                  </a:lnTo>
                  <a:close/>
                </a:path>
                <a:path w="100330" h="341629">
                  <a:moveTo>
                    <a:pt x="55391" y="9398"/>
                  </a:moveTo>
                  <a:lnTo>
                    <a:pt x="54609" y="9398"/>
                  </a:lnTo>
                  <a:lnTo>
                    <a:pt x="54610" y="27051"/>
                  </a:lnTo>
                  <a:lnTo>
                    <a:pt x="90169" y="88011"/>
                  </a:lnTo>
                  <a:lnTo>
                    <a:pt x="91566" y="90297"/>
                  </a:lnTo>
                  <a:lnTo>
                    <a:pt x="94487" y="91059"/>
                  </a:lnTo>
                  <a:lnTo>
                    <a:pt x="96773" y="89788"/>
                  </a:lnTo>
                  <a:lnTo>
                    <a:pt x="99059" y="88392"/>
                  </a:lnTo>
                  <a:lnTo>
                    <a:pt x="99821" y="85471"/>
                  </a:lnTo>
                  <a:lnTo>
                    <a:pt x="98425" y="83185"/>
                  </a:lnTo>
                  <a:lnTo>
                    <a:pt x="55391" y="9398"/>
                  </a:lnTo>
                  <a:close/>
                </a:path>
                <a:path w="100330" h="341629">
                  <a:moveTo>
                    <a:pt x="54609" y="9398"/>
                  </a:moveTo>
                  <a:lnTo>
                    <a:pt x="45084" y="9398"/>
                  </a:lnTo>
                  <a:lnTo>
                    <a:pt x="45084" y="27051"/>
                  </a:lnTo>
                  <a:lnTo>
                    <a:pt x="49847" y="18886"/>
                  </a:lnTo>
                  <a:lnTo>
                    <a:pt x="45719" y="11811"/>
                  </a:lnTo>
                  <a:lnTo>
                    <a:pt x="54609" y="11811"/>
                  </a:lnTo>
                  <a:lnTo>
                    <a:pt x="54609" y="9398"/>
                  </a:lnTo>
                  <a:close/>
                </a:path>
                <a:path w="100330" h="341629">
                  <a:moveTo>
                    <a:pt x="54609" y="11811"/>
                  </a:moveTo>
                  <a:lnTo>
                    <a:pt x="53975" y="11811"/>
                  </a:lnTo>
                  <a:lnTo>
                    <a:pt x="49847" y="18886"/>
                  </a:lnTo>
                  <a:lnTo>
                    <a:pt x="54610" y="27051"/>
                  </a:lnTo>
                  <a:lnTo>
                    <a:pt x="54609" y="11811"/>
                  </a:lnTo>
                  <a:close/>
                </a:path>
                <a:path w="100330" h="341629">
                  <a:moveTo>
                    <a:pt x="53975" y="11811"/>
                  </a:moveTo>
                  <a:lnTo>
                    <a:pt x="45719" y="11811"/>
                  </a:lnTo>
                  <a:lnTo>
                    <a:pt x="49847" y="18886"/>
                  </a:lnTo>
                  <a:lnTo>
                    <a:pt x="53975" y="1181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19552" y="3908805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4129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4250" y="3908805"/>
              <a:ext cx="1108710" cy="680085"/>
            </a:xfrm>
            <a:custGeom>
              <a:avLst/>
              <a:gdLst/>
              <a:ahLst/>
              <a:cxnLst/>
              <a:rect l="l" t="t" r="r" b="b"/>
              <a:pathLst>
                <a:path w="1108710" h="680085">
                  <a:moveTo>
                    <a:pt x="554278" y="0"/>
                  </a:moveTo>
                  <a:lnTo>
                    <a:pt x="493888" y="1995"/>
                  </a:lnTo>
                  <a:lnTo>
                    <a:pt x="435380" y="7844"/>
                  </a:lnTo>
                  <a:lnTo>
                    <a:pt x="379093" y="17338"/>
                  </a:lnTo>
                  <a:lnTo>
                    <a:pt x="325365" y="30269"/>
                  </a:lnTo>
                  <a:lnTo>
                    <a:pt x="274534" y="46430"/>
                  </a:lnTo>
                  <a:lnTo>
                    <a:pt x="226939" y="65613"/>
                  </a:lnTo>
                  <a:lnTo>
                    <a:pt x="182918" y="87610"/>
                  </a:lnTo>
                  <a:lnTo>
                    <a:pt x="142809" y="112214"/>
                  </a:lnTo>
                  <a:lnTo>
                    <a:pt x="106950" y="139217"/>
                  </a:lnTo>
                  <a:lnTo>
                    <a:pt x="75680" y="168411"/>
                  </a:lnTo>
                  <a:lnTo>
                    <a:pt x="49337" y="199588"/>
                  </a:lnTo>
                  <a:lnTo>
                    <a:pt x="28259" y="232542"/>
                  </a:lnTo>
                  <a:lnTo>
                    <a:pt x="3252" y="302944"/>
                  </a:lnTo>
                  <a:lnTo>
                    <a:pt x="0" y="339979"/>
                  </a:lnTo>
                  <a:lnTo>
                    <a:pt x="3252" y="377013"/>
                  </a:lnTo>
                  <a:lnTo>
                    <a:pt x="28259" y="447415"/>
                  </a:lnTo>
                  <a:lnTo>
                    <a:pt x="49337" y="480369"/>
                  </a:lnTo>
                  <a:lnTo>
                    <a:pt x="75680" y="511546"/>
                  </a:lnTo>
                  <a:lnTo>
                    <a:pt x="106950" y="540740"/>
                  </a:lnTo>
                  <a:lnTo>
                    <a:pt x="142809" y="567743"/>
                  </a:lnTo>
                  <a:lnTo>
                    <a:pt x="182918" y="592347"/>
                  </a:lnTo>
                  <a:lnTo>
                    <a:pt x="226939" y="614344"/>
                  </a:lnTo>
                  <a:lnTo>
                    <a:pt x="274534" y="633527"/>
                  </a:lnTo>
                  <a:lnTo>
                    <a:pt x="325365" y="649688"/>
                  </a:lnTo>
                  <a:lnTo>
                    <a:pt x="379093" y="662619"/>
                  </a:lnTo>
                  <a:lnTo>
                    <a:pt x="435380" y="672113"/>
                  </a:lnTo>
                  <a:lnTo>
                    <a:pt x="493888" y="677962"/>
                  </a:lnTo>
                  <a:lnTo>
                    <a:pt x="554278" y="679958"/>
                  </a:lnTo>
                  <a:lnTo>
                    <a:pt x="614688" y="677962"/>
                  </a:lnTo>
                  <a:lnTo>
                    <a:pt x="673211" y="672113"/>
                  </a:lnTo>
                  <a:lnTo>
                    <a:pt x="729511" y="662619"/>
                  </a:lnTo>
                  <a:lnTo>
                    <a:pt x="783249" y="649688"/>
                  </a:lnTo>
                  <a:lnTo>
                    <a:pt x="834088" y="633527"/>
                  </a:lnTo>
                  <a:lnTo>
                    <a:pt x="881688" y="614344"/>
                  </a:lnTo>
                  <a:lnTo>
                    <a:pt x="925714" y="592347"/>
                  </a:lnTo>
                  <a:lnTo>
                    <a:pt x="965825" y="567743"/>
                  </a:lnTo>
                  <a:lnTo>
                    <a:pt x="1001685" y="540740"/>
                  </a:lnTo>
                  <a:lnTo>
                    <a:pt x="1032955" y="511546"/>
                  </a:lnTo>
                  <a:lnTo>
                    <a:pt x="1059298" y="480369"/>
                  </a:lnTo>
                  <a:lnTo>
                    <a:pt x="1080375" y="447415"/>
                  </a:lnTo>
                  <a:lnTo>
                    <a:pt x="1105381" y="377013"/>
                  </a:lnTo>
                  <a:lnTo>
                    <a:pt x="1108633" y="339979"/>
                  </a:lnTo>
                  <a:lnTo>
                    <a:pt x="1105381" y="302944"/>
                  </a:lnTo>
                  <a:lnTo>
                    <a:pt x="1080375" y="232542"/>
                  </a:lnTo>
                  <a:lnTo>
                    <a:pt x="1059298" y="199588"/>
                  </a:lnTo>
                  <a:lnTo>
                    <a:pt x="1032955" y="168411"/>
                  </a:lnTo>
                  <a:lnTo>
                    <a:pt x="1001685" y="139217"/>
                  </a:lnTo>
                  <a:lnTo>
                    <a:pt x="965825" y="112214"/>
                  </a:lnTo>
                  <a:lnTo>
                    <a:pt x="925714" y="87610"/>
                  </a:lnTo>
                  <a:lnTo>
                    <a:pt x="881688" y="65613"/>
                  </a:lnTo>
                  <a:lnTo>
                    <a:pt x="834088" y="46430"/>
                  </a:lnTo>
                  <a:lnTo>
                    <a:pt x="783249" y="30269"/>
                  </a:lnTo>
                  <a:lnTo>
                    <a:pt x="729511" y="17338"/>
                  </a:lnTo>
                  <a:lnTo>
                    <a:pt x="673211" y="7844"/>
                  </a:lnTo>
                  <a:lnTo>
                    <a:pt x="614688" y="1995"/>
                  </a:lnTo>
                  <a:lnTo>
                    <a:pt x="55427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4250" y="3908805"/>
              <a:ext cx="1108710" cy="680085"/>
            </a:xfrm>
            <a:custGeom>
              <a:avLst/>
              <a:gdLst/>
              <a:ahLst/>
              <a:cxnLst/>
              <a:rect l="l" t="t" r="r" b="b"/>
              <a:pathLst>
                <a:path w="1108710" h="680085">
                  <a:moveTo>
                    <a:pt x="0" y="339979"/>
                  </a:moveTo>
                  <a:lnTo>
                    <a:pt x="12785" y="267063"/>
                  </a:lnTo>
                  <a:lnTo>
                    <a:pt x="49337" y="199588"/>
                  </a:lnTo>
                  <a:lnTo>
                    <a:pt x="75680" y="168411"/>
                  </a:lnTo>
                  <a:lnTo>
                    <a:pt x="106950" y="139217"/>
                  </a:lnTo>
                  <a:lnTo>
                    <a:pt x="142809" y="112214"/>
                  </a:lnTo>
                  <a:lnTo>
                    <a:pt x="182918" y="87610"/>
                  </a:lnTo>
                  <a:lnTo>
                    <a:pt x="226939" y="65613"/>
                  </a:lnTo>
                  <a:lnTo>
                    <a:pt x="274534" y="46430"/>
                  </a:lnTo>
                  <a:lnTo>
                    <a:pt x="325365" y="30269"/>
                  </a:lnTo>
                  <a:lnTo>
                    <a:pt x="379093" y="17338"/>
                  </a:lnTo>
                  <a:lnTo>
                    <a:pt x="435380" y="7844"/>
                  </a:lnTo>
                  <a:lnTo>
                    <a:pt x="493888" y="1995"/>
                  </a:lnTo>
                  <a:lnTo>
                    <a:pt x="554278" y="0"/>
                  </a:lnTo>
                  <a:lnTo>
                    <a:pt x="614688" y="1995"/>
                  </a:lnTo>
                  <a:lnTo>
                    <a:pt x="673211" y="7844"/>
                  </a:lnTo>
                  <a:lnTo>
                    <a:pt x="729511" y="17338"/>
                  </a:lnTo>
                  <a:lnTo>
                    <a:pt x="783249" y="30269"/>
                  </a:lnTo>
                  <a:lnTo>
                    <a:pt x="834088" y="46430"/>
                  </a:lnTo>
                  <a:lnTo>
                    <a:pt x="881688" y="65613"/>
                  </a:lnTo>
                  <a:lnTo>
                    <a:pt x="925714" y="87610"/>
                  </a:lnTo>
                  <a:lnTo>
                    <a:pt x="965825" y="112214"/>
                  </a:lnTo>
                  <a:lnTo>
                    <a:pt x="1001685" y="139217"/>
                  </a:lnTo>
                  <a:lnTo>
                    <a:pt x="1032955" y="168411"/>
                  </a:lnTo>
                  <a:lnTo>
                    <a:pt x="1059298" y="199588"/>
                  </a:lnTo>
                  <a:lnTo>
                    <a:pt x="1080375" y="232542"/>
                  </a:lnTo>
                  <a:lnTo>
                    <a:pt x="1105381" y="302944"/>
                  </a:lnTo>
                  <a:lnTo>
                    <a:pt x="1108633" y="339979"/>
                  </a:lnTo>
                  <a:lnTo>
                    <a:pt x="1105381" y="377013"/>
                  </a:lnTo>
                  <a:lnTo>
                    <a:pt x="1080375" y="447415"/>
                  </a:lnTo>
                  <a:lnTo>
                    <a:pt x="1059298" y="480369"/>
                  </a:lnTo>
                  <a:lnTo>
                    <a:pt x="1032955" y="511546"/>
                  </a:lnTo>
                  <a:lnTo>
                    <a:pt x="1001685" y="540740"/>
                  </a:lnTo>
                  <a:lnTo>
                    <a:pt x="965825" y="567743"/>
                  </a:lnTo>
                  <a:lnTo>
                    <a:pt x="925714" y="592347"/>
                  </a:lnTo>
                  <a:lnTo>
                    <a:pt x="881688" y="614344"/>
                  </a:lnTo>
                  <a:lnTo>
                    <a:pt x="834088" y="633527"/>
                  </a:lnTo>
                  <a:lnTo>
                    <a:pt x="783249" y="649688"/>
                  </a:lnTo>
                  <a:lnTo>
                    <a:pt x="729511" y="662619"/>
                  </a:lnTo>
                  <a:lnTo>
                    <a:pt x="673211" y="672113"/>
                  </a:lnTo>
                  <a:lnTo>
                    <a:pt x="614688" y="677962"/>
                  </a:lnTo>
                  <a:lnTo>
                    <a:pt x="554278" y="679958"/>
                  </a:lnTo>
                  <a:lnTo>
                    <a:pt x="493888" y="677962"/>
                  </a:lnTo>
                  <a:lnTo>
                    <a:pt x="435380" y="672113"/>
                  </a:lnTo>
                  <a:lnTo>
                    <a:pt x="379093" y="662619"/>
                  </a:lnTo>
                  <a:lnTo>
                    <a:pt x="325365" y="649688"/>
                  </a:lnTo>
                  <a:lnTo>
                    <a:pt x="274534" y="633527"/>
                  </a:lnTo>
                  <a:lnTo>
                    <a:pt x="226939" y="614344"/>
                  </a:lnTo>
                  <a:lnTo>
                    <a:pt x="182918" y="592347"/>
                  </a:lnTo>
                  <a:lnTo>
                    <a:pt x="142809" y="567743"/>
                  </a:lnTo>
                  <a:lnTo>
                    <a:pt x="106950" y="540740"/>
                  </a:lnTo>
                  <a:lnTo>
                    <a:pt x="75680" y="511546"/>
                  </a:lnTo>
                  <a:lnTo>
                    <a:pt x="49337" y="480369"/>
                  </a:lnTo>
                  <a:lnTo>
                    <a:pt x="28259" y="447415"/>
                  </a:lnTo>
                  <a:lnTo>
                    <a:pt x="3252" y="377013"/>
                  </a:lnTo>
                  <a:lnTo>
                    <a:pt x="0" y="33997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68704" y="4017390"/>
            <a:ext cx="54165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</a:t>
            </a: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od</a:t>
            </a: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el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sz="1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_no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4420" y="4778628"/>
            <a:ext cx="1231265" cy="571500"/>
            <a:chOff x="774420" y="4778628"/>
            <a:chExt cx="1231265" cy="571500"/>
          </a:xfrm>
        </p:grpSpPr>
        <p:sp>
          <p:nvSpPr>
            <p:cNvPr id="32" name="object 32"/>
            <p:cNvSpPr/>
            <p:nvPr/>
          </p:nvSpPr>
          <p:spPr>
            <a:xfrm>
              <a:off x="787120" y="4791328"/>
              <a:ext cx="1205865" cy="546100"/>
            </a:xfrm>
            <a:custGeom>
              <a:avLst/>
              <a:gdLst/>
              <a:ahLst/>
              <a:cxnLst/>
              <a:rect l="l" t="t" r="r" b="b"/>
              <a:pathLst>
                <a:path w="1205864" h="546100">
                  <a:moveTo>
                    <a:pt x="602894" y="0"/>
                  </a:moveTo>
                  <a:lnTo>
                    <a:pt x="537202" y="1602"/>
                  </a:lnTo>
                  <a:lnTo>
                    <a:pt x="473559" y="6300"/>
                  </a:lnTo>
                  <a:lnTo>
                    <a:pt x="412333" y="13925"/>
                  </a:lnTo>
                  <a:lnTo>
                    <a:pt x="353891" y="24311"/>
                  </a:lnTo>
                  <a:lnTo>
                    <a:pt x="298602" y="37290"/>
                  </a:lnTo>
                  <a:lnTo>
                    <a:pt x="246833" y="52697"/>
                  </a:lnTo>
                  <a:lnTo>
                    <a:pt x="198951" y="70365"/>
                  </a:lnTo>
                  <a:lnTo>
                    <a:pt x="155326" y="90125"/>
                  </a:lnTo>
                  <a:lnTo>
                    <a:pt x="116323" y="111812"/>
                  </a:lnTo>
                  <a:lnTo>
                    <a:pt x="82312" y="135259"/>
                  </a:lnTo>
                  <a:lnTo>
                    <a:pt x="30736" y="186765"/>
                  </a:lnTo>
                  <a:lnTo>
                    <a:pt x="3537" y="243307"/>
                  </a:lnTo>
                  <a:lnTo>
                    <a:pt x="0" y="273050"/>
                  </a:lnTo>
                  <a:lnTo>
                    <a:pt x="3537" y="302791"/>
                  </a:lnTo>
                  <a:lnTo>
                    <a:pt x="30736" y="359321"/>
                  </a:lnTo>
                  <a:lnTo>
                    <a:pt x="82312" y="410807"/>
                  </a:lnTo>
                  <a:lnTo>
                    <a:pt x="116323" y="434242"/>
                  </a:lnTo>
                  <a:lnTo>
                    <a:pt x="155326" y="455917"/>
                  </a:lnTo>
                  <a:lnTo>
                    <a:pt x="198951" y="475665"/>
                  </a:lnTo>
                  <a:lnTo>
                    <a:pt x="246833" y="493319"/>
                  </a:lnTo>
                  <a:lnTo>
                    <a:pt x="298602" y="508714"/>
                  </a:lnTo>
                  <a:lnTo>
                    <a:pt x="353891" y="521684"/>
                  </a:lnTo>
                  <a:lnTo>
                    <a:pt x="412333" y="532060"/>
                  </a:lnTo>
                  <a:lnTo>
                    <a:pt x="473559" y="539678"/>
                  </a:lnTo>
                  <a:lnTo>
                    <a:pt x="537202" y="544371"/>
                  </a:lnTo>
                  <a:lnTo>
                    <a:pt x="602894" y="545973"/>
                  </a:lnTo>
                  <a:lnTo>
                    <a:pt x="668590" y="544371"/>
                  </a:lnTo>
                  <a:lnTo>
                    <a:pt x="732235" y="539678"/>
                  </a:lnTo>
                  <a:lnTo>
                    <a:pt x="793462" y="532060"/>
                  </a:lnTo>
                  <a:lnTo>
                    <a:pt x="851903" y="521684"/>
                  </a:lnTo>
                  <a:lnTo>
                    <a:pt x="907191" y="508714"/>
                  </a:lnTo>
                  <a:lnTo>
                    <a:pt x="958957" y="493319"/>
                  </a:lnTo>
                  <a:lnTo>
                    <a:pt x="1006835" y="475665"/>
                  </a:lnTo>
                  <a:lnTo>
                    <a:pt x="1050457" y="455917"/>
                  </a:lnTo>
                  <a:lnTo>
                    <a:pt x="1089455" y="434242"/>
                  </a:lnTo>
                  <a:lnTo>
                    <a:pt x="1123462" y="410807"/>
                  </a:lnTo>
                  <a:lnTo>
                    <a:pt x="1175032" y="359321"/>
                  </a:lnTo>
                  <a:lnTo>
                    <a:pt x="1202226" y="302791"/>
                  </a:lnTo>
                  <a:lnTo>
                    <a:pt x="1205763" y="273050"/>
                  </a:lnTo>
                  <a:lnTo>
                    <a:pt x="1202226" y="243307"/>
                  </a:lnTo>
                  <a:lnTo>
                    <a:pt x="1175032" y="186765"/>
                  </a:lnTo>
                  <a:lnTo>
                    <a:pt x="1123462" y="135259"/>
                  </a:lnTo>
                  <a:lnTo>
                    <a:pt x="1089455" y="111812"/>
                  </a:lnTo>
                  <a:lnTo>
                    <a:pt x="1050457" y="90125"/>
                  </a:lnTo>
                  <a:lnTo>
                    <a:pt x="1006835" y="70365"/>
                  </a:lnTo>
                  <a:lnTo>
                    <a:pt x="958957" y="52697"/>
                  </a:lnTo>
                  <a:lnTo>
                    <a:pt x="907191" y="37290"/>
                  </a:lnTo>
                  <a:lnTo>
                    <a:pt x="851903" y="24311"/>
                  </a:lnTo>
                  <a:lnTo>
                    <a:pt x="793462" y="13925"/>
                  </a:lnTo>
                  <a:lnTo>
                    <a:pt x="732235" y="6300"/>
                  </a:lnTo>
                  <a:lnTo>
                    <a:pt x="668590" y="1602"/>
                  </a:lnTo>
                  <a:lnTo>
                    <a:pt x="60289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7120" y="4791328"/>
              <a:ext cx="1205865" cy="546100"/>
            </a:xfrm>
            <a:custGeom>
              <a:avLst/>
              <a:gdLst/>
              <a:ahLst/>
              <a:cxnLst/>
              <a:rect l="l" t="t" r="r" b="b"/>
              <a:pathLst>
                <a:path w="1205864" h="546100">
                  <a:moveTo>
                    <a:pt x="0" y="273050"/>
                  </a:moveTo>
                  <a:lnTo>
                    <a:pt x="13905" y="214490"/>
                  </a:lnTo>
                  <a:lnTo>
                    <a:pt x="53661" y="160299"/>
                  </a:lnTo>
                  <a:lnTo>
                    <a:pt x="116323" y="111812"/>
                  </a:lnTo>
                  <a:lnTo>
                    <a:pt x="155326" y="90125"/>
                  </a:lnTo>
                  <a:lnTo>
                    <a:pt x="198951" y="70365"/>
                  </a:lnTo>
                  <a:lnTo>
                    <a:pt x="246833" y="52697"/>
                  </a:lnTo>
                  <a:lnTo>
                    <a:pt x="298602" y="37290"/>
                  </a:lnTo>
                  <a:lnTo>
                    <a:pt x="353891" y="24311"/>
                  </a:lnTo>
                  <a:lnTo>
                    <a:pt x="412333" y="13925"/>
                  </a:lnTo>
                  <a:lnTo>
                    <a:pt x="473559" y="6300"/>
                  </a:lnTo>
                  <a:lnTo>
                    <a:pt x="537202" y="1602"/>
                  </a:lnTo>
                  <a:lnTo>
                    <a:pt x="602894" y="0"/>
                  </a:lnTo>
                  <a:lnTo>
                    <a:pt x="668590" y="1602"/>
                  </a:lnTo>
                  <a:lnTo>
                    <a:pt x="732235" y="6300"/>
                  </a:lnTo>
                  <a:lnTo>
                    <a:pt x="793462" y="13925"/>
                  </a:lnTo>
                  <a:lnTo>
                    <a:pt x="851903" y="24311"/>
                  </a:lnTo>
                  <a:lnTo>
                    <a:pt x="907191" y="37290"/>
                  </a:lnTo>
                  <a:lnTo>
                    <a:pt x="958957" y="52697"/>
                  </a:lnTo>
                  <a:lnTo>
                    <a:pt x="1006835" y="70365"/>
                  </a:lnTo>
                  <a:lnTo>
                    <a:pt x="1050457" y="90125"/>
                  </a:lnTo>
                  <a:lnTo>
                    <a:pt x="1089455" y="111812"/>
                  </a:lnTo>
                  <a:lnTo>
                    <a:pt x="1123462" y="135259"/>
                  </a:lnTo>
                  <a:lnTo>
                    <a:pt x="1175032" y="186765"/>
                  </a:lnTo>
                  <a:lnTo>
                    <a:pt x="1202226" y="243307"/>
                  </a:lnTo>
                  <a:lnTo>
                    <a:pt x="1205763" y="273050"/>
                  </a:lnTo>
                  <a:lnTo>
                    <a:pt x="1202226" y="302791"/>
                  </a:lnTo>
                  <a:lnTo>
                    <a:pt x="1175032" y="359321"/>
                  </a:lnTo>
                  <a:lnTo>
                    <a:pt x="1123462" y="410807"/>
                  </a:lnTo>
                  <a:lnTo>
                    <a:pt x="1089455" y="434242"/>
                  </a:lnTo>
                  <a:lnTo>
                    <a:pt x="1050457" y="455917"/>
                  </a:lnTo>
                  <a:lnTo>
                    <a:pt x="1006835" y="475665"/>
                  </a:lnTo>
                  <a:lnTo>
                    <a:pt x="958957" y="493319"/>
                  </a:lnTo>
                  <a:lnTo>
                    <a:pt x="907191" y="508714"/>
                  </a:lnTo>
                  <a:lnTo>
                    <a:pt x="851903" y="521684"/>
                  </a:lnTo>
                  <a:lnTo>
                    <a:pt x="793462" y="532060"/>
                  </a:lnTo>
                  <a:lnTo>
                    <a:pt x="732235" y="539678"/>
                  </a:lnTo>
                  <a:lnTo>
                    <a:pt x="668590" y="544371"/>
                  </a:lnTo>
                  <a:lnTo>
                    <a:pt x="602894" y="545973"/>
                  </a:lnTo>
                  <a:lnTo>
                    <a:pt x="537202" y="544371"/>
                  </a:lnTo>
                  <a:lnTo>
                    <a:pt x="473559" y="539678"/>
                  </a:lnTo>
                  <a:lnTo>
                    <a:pt x="412333" y="532060"/>
                  </a:lnTo>
                  <a:lnTo>
                    <a:pt x="353891" y="521684"/>
                  </a:lnTo>
                  <a:lnTo>
                    <a:pt x="298602" y="508714"/>
                  </a:lnTo>
                  <a:lnTo>
                    <a:pt x="246833" y="493319"/>
                  </a:lnTo>
                  <a:lnTo>
                    <a:pt x="198951" y="475665"/>
                  </a:lnTo>
                  <a:lnTo>
                    <a:pt x="155326" y="455917"/>
                  </a:lnTo>
                  <a:lnTo>
                    <a:pt x="116323" y="434242"/>
                  </a:lnTo>
                  <a:lnTo>
                    <a:pt x="82312" y="410807"/>
                  </a:lnTo>
                  <a:lnTo>
                    <a:pt x="30736" y="359321"/>
                  </a:lnTo>
                  <a:lnTo>
                    <a:pt x="3537" y="302791"/>
                  </a:lnTo>
                  <a:lnTo>
                    <a:pt x="0" y="2730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85799" y="4833365"/>
            <a:ext cx="6096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odel_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46983" y="5280278"/>
            <a:ext cx="1261745" cy="787400"/>
            <a:chOff x="3046983" y="5280278"/>
            <a:chExt cx="1261745" cy="787400"/>
          </a:xfrm>
        </p:grpSpPr>
        <p:sp>
          <p:nvSpPr>
            <p:cNvPr id="36" name="object 36"/>
            <p:cNvSpPr/>
            <p:nvPr/>
          </p:nvSpPr>
          <p:spPr>
            <a:xfrm>
              <a:off x="3059683" y="5292978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617982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5"/>
                  </a:lnTo>
                  <a:lnTo>
                    <a:pt x="339022" y="40937"/>
                  </a:lnTo>
                  <a:lnTo>
                    <a:pt x="290099" y="57993"/>
                  </a:lnTo>
                  <a:lnTo>
                    <a:pt x="244071" y="77631"/>
                  </a:lnTo>
                  <a:lnTo>
                    <a:pt x="201196" y="99693"/>
                  </a:lnTo>
                  <a:lnTo>
                    <a:pt x="161734" y="124020"/>
                  </a:lnTo>
                  <a:lnTo>
                    <a:pt x="125944" y="150450"/>
                  </a:lnTo>
                  <a:lnTo>
                    <a:pt x="94085" y="178826"/>
                  </a:lnTo>
                  <a:lnTo>
                    <a:pt x="66417" y="208987"/>
                  </a:lnTo>
                  <a:lnTo>
                    <a:pt x="43198" y="240774"/>
                  </a:lnTo>
                  <a:lnTo>
                    <a:pt x="11145" y="308587"/>
                  </a:lnTo>
                  <a:lnTo>
                    <a:pt x="0" y="380987"/>
                  </a:lnTo>
                  <a:lnTo>
                    <a:pt x="2829" y="417681"/>
                  </a:lnTo>
                  <a:lnTo>
                    <a:pt x="24687" y="487947"/>
                  </a:lnTo>
                  <a:lnTo>
                    <a:pt x="66417" y="552989"/>
                  </a:lnTo>
                  <a:lnTo>
                    <a:pt x="94085" y="583151"/>
                  </a:lnTo>
                  <a:lnTo>
                    <a:pt x="125944" y="611528"/>
                  </a:lnTo>
                  <a:lnTo>
                    <a:pt x="161734" y="637960"/>
                  </a:lnTo>
                  <a:lnTo>
                    <a:pt x="201196" y="662287"/>
                  </a:lnTo>
                  <a:lnTo>
                    <a:pt x="244071" y="684351"/>
                  </a:lnTo>
                  <a:lnTo>
                    <a:pt x="290099" y="703990"/>
                  </a:lnTo>
                  <a:lnTo>
                    <a:pt x="339022" y="721046"/>
                  </a:lnTo>
                  <a:lnTo>
                    <a:pt x="390580" y="735359"/>
                  </a:lnTo>
                  <a:lnTo>
                    <a:pt x="444514" y="746769"/>
                  </a:lnTo>
                  <a:lnTo>
                    <a:pt x="500565" y="755117"/>
                  </a:lnTo>
                  <a:lnTo>
                    <a:pt x="558474" y="760243"/>
                  </a:lnTo>
                  <a:lnTo>
                    <a:pt x="617982" y="761987"/>
                  </a:lnTo>
                  <a:lnTo>
                    <a:pt x="677509" y="760243"/>
                  </a:lnTo>
                  <a:lnTo>
                    <a:pt x="735433" y="755117"/>
                  </a:lnTo>
                  <a:lnTo>
                    <a:pt x="791495" y="746769"/>
                  </a:lnTo>
                  <a:lnTo>
                    <a:pt x="845436" y="735359"/>
                  </a:lnTo>
                  <a:lnTo>
                    <a:pt x="896997" y="721046"/>
                  </a:lnTo>
                  <a:lnTo>
                    <a:pt x="945920" y="703990"/>
                  </a:lnTo>
                  <a:lnTo>
                    <a:pt x="991947" y="684351"/>
                  </a:lnTo>
                  <a:lnTo>
                    <a:pt x="1034817" y="662287"/>
                  </a:lnTo>
                  <a:lnTo>
                    <a:pt x="1074274" y="637960"/>
                  </a:lnTo>
                  <a:lnTo>
                    <a:pt x="1110057" y="611528"/>
                  </a:lnTo>
                  <a:lnTo>
                    <a:pt x="1141909" y="583151"/>
                  </a:lnTo>
                  <a:lnTo>
                    <a:pt x="1169570" y="552989"/>
                  </a:lnTo>
                  <a:lnTo>
                    <a:pt x="1192782" y="521201"/>
                  </a:lnTo>
                  <a:lnTo>
                    <a:pt x="1224823" y="453387"/>
                  </a:lnTo>
                  <a:lnTo>
                    <a:pt x="1235964" y="380987"/>
                  </a:lnTo>
                  <a:lnTo>
                    <a:pt x="1233135" y="344293"/>
                  </a:lnTo>
                  <a:lnTo>
                    <a:pt x="1211286" y="274027"/>
                  </a:lnTo>
                  <a:lnTo>
                    <a:pt x="1169570" y="208987"/>
                  </a:lnTo>
                  <a:lnTo>
                    <a:pt x="1141909" y="178826"/>
                  </a:lnTo>
                  <a:lnTo>
                    <a:pt x="1110057" y="150450"/>
                  </a:lnTo>
                  <a:lnTo>
                    <a:pt x="1074274" y="124020"/>
                  </a:lnTo>
                  <a:lnTo>
                    <a:pt x="1034817" y="99693"/>
                  </a:lnTo>
                  <a:lnTo>
                    <a:pt x="991947" y="77631"/>
                  </a:lnTo>
                  <a:lnTo>
                    <a:pt x="945920" y="57993"/>
                  </a:lnTo>
                  <a:lnTo>
                    <a:pt x="896997" y="40937"/>
                  </a:lnTo>
                  <a:lnTo>
                    <a:pt x="845436" y="26625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59683" y="5292978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0" y="380987"/>
                  </a:moveTo>
                  <a:lnTo>
                    <a:pt x="11145" y="308587"/>
                  </a:lnTo>
                  <a:lnTo>
                    <a:pt x="43198" y="240774"/>
                  </a:lnTo>
                  <a:lnTo>
                    <a:pt x="66417" y="208987"/>
                  </a:lnTo>
                  <a:lnTo>
                    <a:pt x="94085" y="178826"/>
                  </a:lnTo>
                  <a:lnTo>
                    <a:pt x="125944" y="150450"/>
                  </a:lnTo>
                  <a:lnTo>
                    <a:pt x="161734" y="124020"/>
                  </a:lnTo>
                  <a:lnTo>
                    <a:pt x="201196" y="99693"/>
                  </a:lnTo>
                  <a:lnTo>
                    <a:pt x="244071" y="77631"/>
                  </a:lnTo>
                  <a:lnTo>
                    <a:pt x="290099" y="57993"/>
                  </a:lnTo>
                  <a:lnTo>
                    <a:pt x="339022" y="40937"/>
                  </a:lnTo>
                  <a:lnTo>
                    <a:pt x="390580" y="26625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2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5"/>
                  </a:lnTo>
                  <a:lnTo>
                    <a:pt x="896997" y="40937"/>
                  </a:lnTo>
                  <a:lnTo>
                    <a:pt x="945920" y="57993"/>
                  </a:lnTo>
                  <a:lnTo>
                    <a:pt x="991947" y="77631"/>
                  </a:lnTo>
                  <a:lnTo>
                    <a:pt x="1034817" y="99693"/>
                  </a:lnTo>
                  <a:lnTo>
                    <a:pt x="1074274" y="124020"/>
                  </a:lnTo>
                  <a:lnTo>
                    <a:pt x="1110057" y="150450"/>
                  </a:lnTo>
                  <a:lnTo>
                    <a:pt x="1141909" y="178826"/>
                  </a:lnTo>
                  <a:lnTo>
                    <a:pt x="1169570" y="208987"/>
                  </a:lnTo>
                  <a:lnTo>
                    <a:pt x="1192782" y="240774"/>
                  </a:lnTo>
                  <a:lnTo>
                    <a:pt x="1224823" y="308587"/>
                  </a:lnTo>
                  <a:lnTo>
                    <a:pt x="1235964" y="380987"/>
                  </a:lnTo>
                  <a:lnTo>
                    <a:pt x="1233135" y="417681"/>
                  </a:lnTo>
                  <a:lnTo>
                    <a:pt x="1211286" y="487947"/>
                  </a:lnTo>
                  <a:lnTo>
                    <a:pt x="1169570" y="552989"/>
                  </a:lnTo>
                  <a:lnTo>
                    <a:pt x="1141909" y="583151"/>
                  </a:lnTo>
                  <a:lnTo>
                    <a:pt x="1110057" y="611528"/>
                  </a:lnTo>
                  <a:lnTo>
                    <a:pt x="1074274" y="637960"/>
                  </a:lnTo>
                  <a:lnTo>
                    <a:pt x="1034817" y="662287"/>
                  </a:lnTo>
                  <a:lnTo>
                    <a:pt x="991947" y="684351"/>
                  </a:lnTo>
                  <a:lnTo>
                    <a:pt x="945920" y="703990"/>
                  </a:lnTo>
                  <a:lnTo>
                    <a:pt x="896997" y="721046"/>
                  </a:lnTo>
                  <a:lnTo>
                    <a:pt x="845436" y="735359"/>
                  </a:lnTo>
                  <a:lnTo>
                    <a:pt x="791495" y="746769"/>
                  </a:lnTo>
                  <a:lnTo>
                    <a:pt x="735433" y="755117"/>
                  </a:lnTo>
                  <a:lnTo>
                    <a:pt x="677509" y="760243"/>
                  </a:lnTo>
                  <a:lnTo>
                    <a:pt x="617982" y="761987"/>
                  </a:lnTo>
                  <a:lnTo>
                    <a:pt x="558474" y="760243"/>
                  </a:lnTo>
                  <a:lnTo>
                    <a:pt x="500565" y="755117"/>
                  </a:lnTo>
                  <a:lnTo>
                    <a:pt x="444514" y="746769"/>
                  </a:lnTo>
                  <a:lnTo>
                    <a:pt x="390580" y="735359"/>
                  </a:lnTo>
                  <a:lnTo>
                    <a:pt x="339022" y="721046"/>
                  </a:lnTo>
                  <a:lnTo>
                    <a:pt x="290099" y="703990"/>
                  </a:lnTo>
                  <a:lnTo>
                    <a:pt x="244071" y="684351"/>
                  </a:lnTo>
                  <a:lnTo>
                    <a:pt x="201196" y="662287"/>
                  </a:lnTo>
                  <a:lnTo>
                    <a:pt x="161734" y="637960"/>
                  </a:lnTo>
                  <a:lnTo>
                    <a:pt x="125944" y="611528"/>
                  </a:lnTo>
                  <a:lnTo>
                    <a:pt x="94085" y="583151"/>
                  </a:lnTo>
                  <a:lnTo>
                    <a:pt x="66417" y="552989"/>
                  </a:lnTo>
                  <a:lnTo>
                    <a:pt x="43198" y="521201"/>
                  </a:lnTo>
                  <a:lnTo>
                    <a:pt x="11145" y="453387"/>
                  </a:lnTo>
                  <a:lnTo>
                    <a:pt x="0" y="380987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320034" y="5549595"/>
            <a:ext cx="7194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apacity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20344" y="2058923"/>
            <a:ext cx="1144270" cy="799465"/>
            <a:chOff x="620344" y="2058923"/>
            <a:chExt cx="1144270" cy="799465"/>
          </a:xfrm>
        </p:grpSpPr>
        <p:sp>
          <p:nvSpPr>
            <p:cNvPr id="40" name="object 40"/>
            <p:cNvSpPr/>
            <p:nvPr/>
          </p:nvSpPr>
          <p:spPr>
            <a:xfrm>
              <a:off x="633044" y="2071623"/>
              <a:ext cx="1118870" cy="774065"/>
            </a:xfrm>
            <a:custGeom>
              <a:avLst/>
              <a:gdLst/>
              <a:ahLst/>
              <a:cxnLst/>
              <a:rect l="l" t="t" r="r" b="b"/>
              <a:pathLst>
                <a:path w="1118870" h="774064">
                  <a:moveTo>
                    <a:pt x="559358" y="0"/>
                  </a:moveTo>
                  <a:lnTo>
                    <a:pt x="502167" y="1997"/>
                  </a:lnTo>
                  <a:lnTo>
                    <a:pt x="446627" y="7860"/>
                  </a:lnTo>
                  <a:lnTo>
                    <a:pt x="393021" y="17394"/>
                  </a:lnTo>
                  <a:lnTo>
                    <a:pt x="341630" y="30404"/>
                  </a:lnTo>
                  <a:lnTo>
                    <a:pt x="292734" y="46696"/>
                  </a:lnTo>
                  <a:lnTo>
                    <a:pt x="246615" y="66075"/>
                  </a:lnTo>
                  <a:lnTo>
                    <a:pt x="203553" y="88346"/>
                  </a:lnTo>
                  <a:lnTo>
                    <a:pt x="163831" y="113315"/>
                  </a:lnTo>
                  <a:lnTo>
                    <a:pt x="127729" y="140788"/>
                  </a:lnTo>
                  <a:lnTo>
                    <a:pt x="95529" y="170569"/>
                  </a:lnTo>
                  <a:lnTo>
                    <a:pt x="67511" y="202464"/>
                  </a:lnTo>
                  <a:lnTo>
                    <a:pt x="43956" y="236279"/>
                  </a:lnTo>
                  <a:lnTo>
                    <a:pt x="25147" y="271819"/>
                  </a:lnTo>
                  <a:lnTo>
                    <a:pt x="11364" y="308889"/>
                  </a:lnTo>
                  <a:lnTo>
                    <a:pt x="2887" y="347295"/>
                  </a:lnTo>
                  <a:lnTo>
                    <a:pt x="0" y="386841"/>
                  </a:lnTo>
                  <a:lnTo>
                    <a:pt x="2887" y="426409"/>
                  </a:lnTo>
                  <a:lnTo>
                    <a:pt x="11364" y="464831"/>
                  </a:lnTo>
                  <a:lnTo>
                    <a:pt x="25147" y="501911"/>
                  </a:lnTo>
                  <a:lnTo>
                    <a:pt x="43956" y="537458"/>
                  </a:lnTo>
                  <a:lnTo>
                    <a:pt x="67511" y="571275"/>
                  </a:lnTo>
                  <a:lnTo>
                    <a:pt x="95529" y="603170"/>
                  </a:lnTo>
                  <a:lnTo>
                    <a:pt x="127729" y="632948"/>
                  </a:lnTo>
                  <a:lnTo>
                    <a:pt x="163831" y="660415"/>
                  </a:lnTo>
                  <a:lnTo>
                    <a:pt x="203553" y="685378"/>
                  </a:lnTo>
                  <a:lnTo>
                    <a:pt x="246615" y="707642"/>
                  </a:lnTo>
                  <a:lnTo>
                    <a:pt x="292734" y="727013"/>
                  </a:lnTo>
                  <a:lnTo>
                    <a:pt x="341630" y="743297"/>
                  </a:lnTo>
                  <a:lnTo>
                    <a:pt x="393021" y="756300"/>
                  </a:lnTo>
                  <a:lnTo>
                    <a:pt x="446627" y="765828"/>
                  </a:lnTo>
                  <a:lnTo>
                    <a:pt x="502167" y="771687"/>
                  </a:lnTo>
                  <a:lnTo>
                    <a:pt x="559358" y="773684"/>
                  </a:lnTo>
                  <a:lnTo>
                    <a:pt x="616539" y="771687"/>
                  </a:lnTo>
                  <a:lnTo>
                    <a:pt x="672069" y="765828"/>
                  </a:lnTo>
                  <a:lnTo>
                    <a:pt x="725667" y="756300"/>
                  </a:lnTo>
                  <a:lnTo>
                    <a:pt x="777052" y="743297"/>
                  </a:lnTo>
                  <a:lnTo>
                    <a:pt x="825943" y="727013"/>
                  </a:lnTo>
                  <a:lnTo>
                    <a:pt x="872058" y="707642"/>
                  </a:lnTo>
                  <a:lnTo>
                    <a:pt x="915116" y="685378"/>
                  </a:lnTo>
                  <a:lnTo>
                    <a:pt x="954836" y="660415"/>
                  </a:lnTo>
                  <a:lnTo>
                    <a:pt x="990937" y="632948"/>
                  </a:lnTo>
                  <a:lnTo>
                    <a:pt x="1023137" y="603170"/>
                  </a:lnTo>
                  <a:lnTo>
                    <a:pt x="1051154" y="571275"/>
                  </a:lnTo>
                  <a:lnTo>
                    <a:pt x="1074708" y="537458"/>
                  </a:lnTo>
                  <a:lnTo>
                    <a:pt x="1093518" y="501911"/>
                  </a:lnTo>
                  <a:lnTo>
                    <a:pt x="1107302" y="464831"/>
                  </a:lnTo>
                  <a:lnTo>
                    <a:pt x="1115778" y="426409"/>
                  </a:lnTo>
                  <a:lnTo>
                    <a:pt x="1118666" y="386841"/>
                  </a:lnTo>
                  <a:lnTo>
                    <a:pt x="1115778" y="347295"/>
                  </a:lnTo>
                  <a:lnTo>
                    <a:pt x="1107302" y="308889"/>
                  </a:lnTo>
                  <a:lnTo>
                    <a:pt x="1093518" y="271819"/>
                  </a:lnTo>
                  <a:lnTo>
                    <a:pt x="1074708" y="236279"/>
                  </a:lnTo>
                  <a:lnTo>
                    <a:pt x="1051154" y="202464"/>
                  </a:lnTo>
                  <a:lnTo>
                    <a:pt x="1023137" y="170569"/>
                  </a:lnTo>
                  <a:lnTo>
                    <a:pt x="990937" y="140788"/>
                  </a:lnTo>
                  <a:lnTo>
                    <a:pt x="954836" y="113315"/>
                  </a:lnTo>
                  <a:lnTo>
                    <a:pt x="915116" y="88346"/>
                  </a:lnTo>
                  <a:lnTo>
                    <a:pt x="872058" y="66075"/>
                  </a:lnTo>
                  <a:lnTo>
                    <a:pt x="825943" y="46696"/>
                  </a:lnTo>
                  <a:lnTo>
                    <a:pt x="777052" y="30404"/>
                  </a:lnTo>
                  <a:lnTo>
                    <a:pt x="725667" y="17394"/>
                  </a:lnTo>
                  <a:lnTo>
                    <a:pt x="672069" y="7860"/>
                  </a:lnTo>
                  <a:lnTo>
                    <a:pt x="616539" y="1997"/>
                  </a:lnTo>
                  <a:lnTo>
                    <a:pt x="55935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3044" y="2071623"/>
              <a:ext cx="1118870" cy="774065"/>
            </a:xfrm>
            <a:custGeom>
              <a:avLst/>
              <a:gdLst/>
              <a:ahLst/>
              <a:cxnLst/>
              <a:rect l="l" t="t" r="r" b="b"/>
              <a:pathLst>
                <a:path w="1118870" h="774064">
                  <a:moveTo>
                    <a:pt x="0" y="386841"/>
                  </a:moveTo>
                  <a:lnTo>
                    <a:pt x="2887" y="347295"/>
                  </a:lnTo>
                  <a:lnTo>
                    <a:pt x="11364" y="308889"/>
                  </a:lnTo>
                  <a:lnTo>
                    <a:pt x="25147" y="271819"/>
                  </a:lnTo>
                  <a:lnTo>
                    <a:pt x="43956" y="236279"/>
                  </a:lnTo>
                  <a:lnTo>
                    <a:pt x="67511" y="202464"/>
                  </a:lnTo>
                  <a:lnTo>
                    <a:pt x="95529" y="170569"/>
                  </a:lnTo>
                  <a:lnTo>
                    <a:pt x="127729" y="140788"/>
                  </a:lnTo>
                  <a:lnTo>
                    <a:pt x="163831" y="113315"/>
                  </a:lnTo>
                  <a:lnTo>
                    <a:pt x="203553" y="88346"/>
                  </a:lnTo>
                  <a:lnTo>
                    <a:pt x="246615" y="66075"/>
                  </a:lnTo>
                  <a:lnTo>
                    <a:pt x="292734" y="46696"/>
                  </a:lnTo>
                  <a:lnTo>
                    <a:pt x="341630" y="30404"/>
                  </a:lnTo>
                  <a:lnTo>
                    <a:pt x="393021" y="17394"/>
                  </a:lnTo>
                  <a:lnTo>
                    <a:pt x="446627" y="7860"/>
                  </a:lnTo>
                  <a:lnTo>
                    <a:pt x="502167" y="1997"/>
                  </a:lnTo>
                  <a:lnTo>
                    <a:pt x="559358" y="0"/>
                  </a:lnTo>
                  <a:lnTo>
                    <a:pt x="616539" y="1997"/>
                  </a:lnTo>
                  <a:lnTo>
                    <a:pt x="672069" y="7860"/>
                  </a:lnTo>
                  <a:lnTo>
                    <a:pt x="725667" y="17394"/>
                  </a:lnTo>
                  <a:lnTo>
                    <a:pt x="777052" y="30404"/>
                  </a:lnTo>
                  <a:lnTo>
                    <a:pt x="825943" y="46696"/>
                  </a:lnTo>
                  <a:lnTo>
                    <a:pt x="872058" y="66075"/>
                  </a:lnTo>
                  <a:lnTo>
                    <a:pt x="915116" y="88346"/>
                  </a:lnTo>
                  <a:lnTo>
                    <a:pt x="954836" y="113315"/>
                  </a:lnTo>
                  <a:lnTo>
                    <a:pt x="990937" y="140788"/>
                  </a:lnTo>
                  <a:lnTo>
                    <a:pt x="1023137" y="170569"/>
                  </a:lnTo>
                  <a:lnTo>
                    <a:pt x="1051154" y="202464"/>
                  </a:lnTo>
                  <a:lnTo>
                    <a:pt x="1074708" y="236279"/>
                  </a:lnTo>
                  <a:lnTo>
                    <a:pt x="1093518" y="271819"/>
                  </a:lnTo>
                  <a:lnTo>
                    <a:pt x="1107302" y="308889"/>
                  </a:lnTo>
                  <a:lnTo>
                    <a:pt x="1115778" y="347295"/>
                  </a:lnTo>
                  <a:lnTo>
                    <a:pt x="1118666" y="386841"/>
                  </a:lnTo>
                  <a:lnTo>
                    <a:pt x="1115778" y="426409"/>
                  </a:lnTo>
                  <a:lnTo>
                    <a:pt x="1107302" y="464831"/>
                  </a:lnTo>
                  <a:lnTo>
                    <a:pt x="1093518" y="501911"/>
                  </a:lnTo>
                  <a:lnTo>
                    <a:pt x="1074708" y="537458"/>
                  </a:lnTo>
                  <a:lnTo>
                    <a:pt x="1051154" y="571275"/>
                  </a:lnTo>
                  <a:lnTo>
                    <a:pt x="1023137" y="603170"/>
                  </a:lnTo>
                  <a:lnTo>
                    <a:pt x="990937" y="632948"/>
                  </a:lnTo>
                  <a:lnTo>
                    <a:pt x="954836" y="660415"/>
                  </a:lnTo>
                  <a:lnTo>
                    <a:pt x="915116" y="685378"/>
                  </a:lnTo>
                  <a:lnTo>
                    <a:pt x="872058" y="707642"/>
                  </a:lnTo>
                  <a:lnTo>
                    <a:pt x="825943" y="727013"/>
                  </a:lnTo>
                  <a:lnTo>
                    <a:pt x="777052" y="743297"/>
                  </a:lnTo>
                  <a:lnTo>
                    <a:pt x="725667" y="756300"/>
                  </a:lnTo>
                  <a:lnTo>
                    <a:pt x="672069" y="765828"/>
                  </a:lnTo>
                  <a:lnTo>
                    <a:pt x="616539" y="771687"/>
                  </a:lnTo>
                  <a:lnTo>
                    <a:pt x="559358" y="773684"/>
                  </a:lnTo>
                  <a:lnTo>
                    <a:pt x="502167" y="771687"/>
                  </a:lnTo>
                  <a:lnTo>
                    <a:pt x="446627" y="765828"/>
                  </a:lnTo>
                  <a:lnTo>
                    <a:pt x="393021" y="756300"/>
                  </a:lnTo>
                  <a:lnTo>
                    <a:pt x="341630" y="743297"/>
                  </a:lnTo>
                  <a:lnTo>
                    <a:pt x="292734" y="727013"/>
                  </a:lnTo>
                  <a:lnTo>
                    <a:pt x="246615" y="707642"/>
                  </a:lnTo>
                  <a:lnTo>
                    <a:pt x="203553" y="685378"/>
                  </a:lnTo>
                  <a:lnTo>
                    <a:pt x="163831" y="660415"/>
                  </a:lnTo>
                  <a:lnTo>
                    <a:pt x="127729" y="632948"/>
                  </a:lnTo>
                  <a:lnTo>
                    <a:pt x="95529" y="603170"/>
                  </a:lnTo>
                  <a:lnTo>
                    <a:pt x="67511" y="571275"/>
                  </a:lnTo>
                  <a:lnTo>
                    <a:pt x="43956" y="537458"/>
                  </a:lnTo>
                  <a:lnTo>
                    <a:pt x="25147" y="501911"/>
                  </a:lnTo>
                  <a:lnTo>
                    <a:pt x="11364" y="464831"/>
                  </a:lnTo>
                  <a:lnTo>
                    <a:pt x="2887" y="426409"/>
                  </a:lnTo>
                  <a:lnTo>
                    <a:pt x="0" y="386841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7127" y="2226945"/>
            <a:ext cx="5899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Airline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_</a:t>
            </a: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</a:t>
            </a: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188965" y="5313807"/>
            <a:ext cx="1149985" cy="720725"/>
            <a:chOff x="5188965" y="5313807"/>
            <a:chExt cx="1149985" cy="720725"/>
          </a:xfrm>
        </p:grpSpPr>
        <p:sp>
          <p:nvSpPr>
            <p:cNvPr id="44" name="object 44"/>
            <p:cNvSpPr/>
            <p:nvPr/>
          </p:nvSpPr>
          <p:spPr>
            <a:xfrm>
              <a:off x="5201665" y="5326507"/>
              <a:ext cx="1124585" cy="695325"/>
            </a:xfrm>
            <a:custGeom>
              <a:avLst/>
              <a:gdLst/>
              <a:ahLst/>
              <a:cxnLst/>
              <a:rect l="l" t="t" r="r" b="b"/>
              <a:pathLst>
                <a:path w="1124585" h="695325">
                  <a:moveTo>
                    <a:pt x="562356" y="0"/>
                  </a:moveTo>
                  <a:lnTo>
                    <a:pt x="504848" y="1794"/>
                  </a:lnTo>
                  <a:lnTo>
                    <a:pt x="449004" y="7059"/>
                  </a:lnTo>
                  <a:lnTo>
                    <a:pt x="395105" y="15622"/>
                  </a:lnTo>
                  <a:lnTo>
                    <a:pt x="343435" y="27306"/>
                  </a:lnTo>
                  <a:lnTo>
                    <a:pt x="294276" y="41938"/>
                  </a:lnTo>
                  <a:lnTo>
                    <a:pt x="247910" y="59343"/>
                  </a:lnTo>
                  <a:lnTo>
                    <a:pt x="204619" y="79346"/>
                  </a:lnTo>
                  <a:lnTo>
                    <a:pt x="164687" y="101773"/>
                  </a:lnTo>
                  <a:lnTo>
                    <a:pt x="128394" y="126447"/>
                  </a:lnTo>
                  <a:lnTo>
                    <a:pt x="96025" y="153196"/>
                  </a:lnTo>
                  <a:lnTo>
                    <a:pt x="67860" y="181844"/>
                  </a:lnTo>
                  <a:lnTo>
                    <a:pt x="44184" y="212217"/>
                  </a:lnTo>
                  <a:lnTo>
                    <a:pt x="11422" y="277437"/>
                  </a:lnTo>
                  <a:lnTo>
                    <a:pt x="0" y="347459"/>
                  </a:lnTo>
                  <a:lnTo>
                    <a:pt x="2902" y="382989"/>
                  </a:lnTo>
                  <a:lnTo>
                    <a:pt x="25277" y="450797"/>
                  </a:lnTo>
                  <a:lnTo>
                    <a:pt x="67860" y="513102"/>
                  </a:lnTo>
                  <a:lnTo>
                    <a:pt x="96025" y="541754"/>
                  </a:lnTo>
                  <a:lnTo>
                    <a:pt x="128394" y="568507"/>
                  </a:lnTo>
                  <a:lnTo>
                    <a:pt x="164687" y="593185"/>
                  </a:lnTo>
                  <a:lnTo>
                    <a:pt x="204619" y="615614"/>
                  </a:lnTo>
                  <a:lnTo>
                    <a:pt x="247910" y="635619"/>
                  </a:lnTo>
                  <a:lnTo>
                    <a:pt x="294276" y="653026"/>
                  </a:lnTo>
                  <a:lnTo>
                    <a:pt x="343435" y="667660"/>
                  </a:lnTo>
                  <a:lnTo>
                    <a:pt x="395105" y="679345"/>
                  </a:lnTo>
                  <a:lnTo>
                    <a:pt x="449004" y="687909"/>
                  </a:lnTo>
                  <a:lnTo>
                    <a:pt x="504848" y="693175"/>
                  </a:lnTo>
                  <a:lnTo>
                    <a:pt x="562356" y="694969"/>
                  </a:lnTo>
                  <a:lnTo>
                    <a:pt x="619841" y="693175"/>
                  </a:lnTo>
                  <a:lnTo>
                    <a:pt x="675666" y="687909"/>
                  </a:lnTo>
                  <a:lnTo>
                    <a:pt x="729547" y="679345"/>
                  </a:lnTo>
                  <a:lnTo>
                    <a:pt x="781202" y="667660"/>
                  </a:lnTo>
                  <a:lnTo>
                    <a:pt x="830349" y="653026"/>
                  </a:lnTo>
                  <a:lnTo>
                    <a:pt x="876705" y="635619"/>
                  </a:lnTo>
                  <a:lnTo>
                    <a:pt x="919987" y="615614"/>
                  </a:lnTo>
                  <a:lnTo>
                    <a:pt x="959913" y="593185"/>
                  </a:lnTo>
                  <a:lnTo>
                    <a:pt x="996200" y="568507"/>
                  </a:lnTo>
                  <a:lnTo>
                    <a:pt x="1028566" y="541754"/>
                  </a:lnTo>
                  <a:lnTo>
                    <a:pt x="1056727" y="513102"/>
                  </a:lnTo>
                  <a:lnTo>
                    <a:pt x="1080402" y="482725"/>
                  </a:lnTo>
                  <a:lnTo>
                    <a:pt x="1113162" y="417494"/>
                  </a:lnTo>
                  <a:lnTo>
                    <a:pt x="1124585" y="347459"/>
                  </a:lnTo>
                  <a:lnTo>
                    <a:pt x="1121682" y="311935"/>
                  </a:lnTo>
                  <a:lnTo>
                    <a:pt x="1099308" y="244140"/>
                  </a:lnTo>
                  <a:lnTo>
                    <a:pt x="1056727" y="181844"/>
                  </a:lnTo>
                  <a:lnTo>
                    <a:pt x="1028566" y="153196"/>
                  </a:lnTo>
                  <a:lnTo>
                    <a:pt x="996200" y="126447"/>
                  </a:lnTo>
                  <a:lnTo>
                    <a:pt x="959913" y="101773"/>
                  </a:lnTo>
                  <a:lnTo>
                    <a:pt x="919987" y="79346"/>
                  </a:lnTo>
                  <a:lnTo>
                    <a:pt x="876705" y="59343"/>
                  </a:lnTo>
                  <a:lnTo>
                    <a:pt x="830349" y="41938"/>
                  </a:lnTo>
                  <a:lnTo>
                    <a:pt x="781202" y="27306"/>
                  </a:lnTo>
                  <a:lnTo>
                    <a:pt x="729547" y="15622"/>
                  </a:lnTo>
                  <a:lnTo>
                    <a:pt x="675666" y="7059"/>
                  </a:lnTo>
                  <a:lnTo>
                    <a:pt x="619841" y="1794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01665" y="5326507"/>
              <a:ext cx="1124585" cy="695325"/>
            </a:xfrm>
            <a:custGeom>
              <a:avLst/>
              <a:gdLst/>
              <a:ahLst/>
              <a:cxnLst/>
              <a:rect l="l" t="t" r="r" b="b"/>
              <a:pathLst>
                <a:path w="1124585" h="695325">
                  <a:moveTo>
                    <a:pt x="0" y="347459"/>
                  </a:moveTo>
                  <a:lnTo>
                    <a:pt x="11422" y="277437"/>
                  </a:lnTo>
                  <a:lnTo>
                    <a:pt x="44184" y="212217"/>
                  </a:lnTo>
                  <a:lnTo>
                    <a:pt x="67860" y="181844"/>
                  </a:lnTo>
                  <a:lnTo>
                    <a:pt x="96025" y="153196"/>
                  </a:lnTo>
                  <a:lnTo>
                    <a:pt x="128394" y="126447"/>
                  </a:lnTo>
                  <a:lnTo>
                    <a:pt x="164687" y="101773"/>
                  </a:lnTo>
                  <a:lnTo>
                    <a:pt x="204619" y="79346"/>
                  </a:lnTo>
                  <a:lnTo>
                    <a:pt x="247910" y="59343"/>
                  </a:lnTo>
                  <a:lnTo>
                    <a:pt x="294276" y="41938"/>
                  </a:lnTo>
                  <a:lnTo>
                    <a:pt x="343435" y="27306"/>
                  </a:lnTo>
                  <a:lnTo>
                    <a:pt x="395105" y="15622"/>
                  </a:lnTo>
                  <a:lnTo>
                    <a:pt x="449004" y="7059"/>
                  </a:lnTo>
                  <a:lnTo>
                    <a:pt x="504848" y="1794"/>
                  </a:lnTo>
                  <a:lnTo>
                    <a:pt x="562356" y="0"/>
                  </a:lnTo>
                  <a:lnTo>
                    <a:pt x="619841" y="1794"/>
                  </a:lnTo>
                  <a:lnTo>
                    <a:pt x="675666" y="7059"/>
                  </a:lnTo>
                  <a:lnTo>
                    <a:pt x="729547" y="15622"/>
                  </a:lnTo>
                  <a:lnTo>
                    <a:pt x="781202" y="27306"/>
                  </a:lnTo>
                  <a:lnTo>
                    <a:pt x="830349" y="41938"/>
                  </a:lnTo>
                  <a:lnTo>
                    <a:pt x="876705" y="59343"/>
                  </a:lnTo>
                  <a:lnTo>
                    <a:pt x="919987" y="79346"/>
                  </a:lnTo>
                  <a:lnTo>
                    <a:pt x="959913" y="101773"/>
                  </a:lnTo>
                  <a:lnTo>
                    <a:pt x="996200" y="126447"/>
                  </a:lnTo>
                  <a:lnTo>
                    <a:pt x="1028566" y="153196"/>
                  </a:lnTo>
                  <a:lnTo>
                    <a:pt x="1056727" y="181844"/>
                  </a:lnTo>
                  <a:lnTo>
                    <a:pt x="1080402" y="212217"/>
                  </a:lnTo>
                  <a:lnTo>
                    <a:pt x="1113162" y="277437"/>
                  </a:lnTo>
                  <a:lnTo>
                    <a:pt x="1124585" y="347459"/>
                  </a:lnTo>
                  <a:lnTo>
                    <a:pt x="1121682" y="382989"/>
                  </a:lnTo>
                  <a:lnTo>
                    <a:pt x="1099308" y="450797"/>
                  </a:lnTo>
                  <a:lnTo>
                    <a:pt x="1056727" y="513102"/>
                  </a:lnTo>
                  <a:lnTo>
                    <a:pt x="1028566" y="541754"/>
                  </a:lnTo>
                  <a:lnTo>
                    <a:pt x="996200" y="568507"/>
                  </a:lnTo>
                  <a:lnTo>
                    <a:pt x="959913" y="593185"/>
                  </a:lnTo>
                  <a:lnTo>
                    <a:pt x="919987" y="615614"/>
                  </a:lnTo>
                  <a:lnTo>
                    <a:pt x="876705" y="635619"/>
                  </a:lnTo>
                  <a:lnTo>
                    <a:pt x="830349" y="653026"/>
                  </a:lnTo>
                  <a:lnTo>
                    <a:pt x="781202" y="667660"/>
                  </a:lnTo>
                  <a:lnTo>
                    <a:pt x="729547" y="679345"/>
                  </a:lnTo>
                  <a:lnTo>
                    <a:pt x="675666" y="687909"/>
                  </a:lnTo>
                  <a:lnTo>
                    <a:pt x="619841" y="693175"/>
                  </a:lnTo>
                  <a:lnTo>
                    <a:pt x="562356" y="694969"/>
                  </a:lnTo>
                  <a:lnTo>
                    <a:pt x="504848" y="693175"/>
                  </a:lnTo>
                  <a:lnTo>
                    <a:pt x="449004" y="687909"/>
                  </a:lnTo>
                  <a:lnTo>
                    <a:pt x="395105" y="679345"/>
                  </a:lnTo>
                  <a:lnTo>
                    <a:pt x="343435" y="667660"/>
                  </a:lnTo>
                  <a:lnTo>
                    <a:pt x="294276" y="653026"/>
                  </a:lnTo>
                  <a:lnTo>
                    <a:pt x="247910" y="635619"/>
                  </a:lnTo>
                  <a:lnTo>
                    <a:pt x="204619" y="615614"/>
                  </a:lnTo>
                  <a:lnTo>
                    <a:pt x="164687" y="593185"/>
                  </a:lnTo>
                  <a:lnTo>
                    <a:pt x="128394" y="568507"/>
                  </a:lnTo>
                  <a:lnTo>
                    <a:pt x="96025" y="541754"/>
                  </a:lnTo>
                  <a:lnTo>
                    <a:pt x="67860" y="513102"/>
                  </a:lnTo>
                  <a:lnTo>
                    <a:pt x="44184" y="482725"/>
                  </a:lnTo>
                  <a:lnTo>
                    <a:pt x="11422" y="417494"/>
                  </a:lnTo>
                  <a:lnTo>
                    <a:pt x="0" y="34745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459984" y="5442915"/>
            <a:ext cx="608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</a:pP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</a:t>
            </a: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li</a:t>
            </a: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gh</a:t>
            </a: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t_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49233" y="4686680"/>
            <a:ext cx="829310" cy="571500"/>
            <a:chOff x="8349233" y="4686680"/>
            <a:chExt cx="829310" cy="571500"/>
          </a:xfrm>
        </p:grpSpPr>
        <p:sp>
          <p:nvSpPr>
            <p:cNvPr id="48" name="object 48"/>
            <p:cNvSpPr/>
            <p:nvPr/>
          </p:nvSpPr>
          <p:spPr>
            <a:xfrm>
              <a:off x="8361933" y="4699380"/>
              <a:ext cx="803910" cy="546100"/>
            </a:xfrm>
            <a:custGeom>
              <a:avLst/>
              <a:gdLst/>
              <a:ahLst/>
              <a:cxnLst/>
              <a:rect l="l" t="t" r="r" b="b"/>
              <a:pathLst>
                <a:path w="803909" h="546100">
                  <a:moveTo>
                    <a:pt x="401955" y="0"/>
                  </a:moveTo>
                  <a:lnTo>
                    <a:pt x="347411" y="2491"/>
                  </a:lnTo>
                  <a:lnTo>
                    <a:pt x="295098" y="9748"/>
                  </a:lnTo>
                  <a:lnTo>
                    <a:pt x="245494" y="21447"/>
                  </a:lnTo>
                  <a:lnTo>
                    <a:pt x="199079" y="37262"/>
                  </a:lnTo>
                  <a:lnTo>
                    <a:pt x="156331" y="56870"/>
                  </a:lnTo>
                  <a:lnTo>
                    <a:pt x="117728" y="79946"/>
                  </a:lnTo>
                  <a:lnTo>
                    <a:pt x="83751" y="106165"/>
                  </a:lnTo>
                  <a:lnTo>
                    <a:pt x="54878" y="135203"/>
                  </a:lnTo>
                  <a:lnTo>
                    <a:pt x="31587" y="166735"/>
                  </a:lnTo>
                  <a:lnTo>
                    <a:pt x="3669" y="235983"/>
                  </a:lnTo>
                  <a:lnTo>
                    <a:pt x="0" y="273050"/>
                  </a:lnTo>
                  <a:lnTo>
                    <a:pt x="3669" y="310087"/>
                  </a:lnTo>
                  <a:lnTo>
                    <a:pt x="31587" y="379291"/>
                  </a:lnTo>
                  <a:lnTo>
                    <a:pt x="54878" y="410807"/>
                  </a:lnTo>
                  <a:lnTo>
                    <a:pt x="83751" y="439832"/>
                  </a:lnTo>
                  <a:lnTo>
                    <a:pt x="117728" y="466042"/>
                  </a:lnTo>
                  <a:lnTo>
                    <a:pt x="156331" y="489111"/>
                  </a:lnTo>
                  <a:lnTo>
                    <a:pt x="199079" y="508714"/>
                  </a:lnTo>
                  <a:lnTo>
                    <a:pt x="245494" y="524527"/>
                  </a:lnTo>
                  <a:lnTo>
                    <a:pt x="295098" y="536225"/>
                  </a:lnTo>
                  <a:lnTo>
                    <a:pt x="347411" y="543481"/>
                  </a:lnTo>
                  <a:lnTo>
                    <a:pt x="401955" y="545973"/>
                  </a:lnTo>
                  <a:lnTo>
                    <a:pt x="456469" y="543481"/>
                  </a:lnTo>
                  <a:lnTo>
                    <a:pt x="508757" y="536225"/>
                  </a:lnTo>
                  <a:lnTo>
                    <a:pt x="558341" y="524527"/>
                  </a:lnTo>
                  <a:lnTo>
                    <a:pt x="604741" y="508714"/>
                  </a:lnTo>
                  <a:lnTo>
                    <a:pt x="647476" y="489111"/>
                  </a:lnTo>
                  <a:lnTo>
                    <a:pt x="686069" y="466042"/>
                  </a:lnTo>
                  <a:lnTo>
                    <a:pt x="720040" y="439832"/>
                  </a:lnTo>
                  <a:lnTo>
                    <a:pt x="748909" y="410807"/>
                  </a:lnTo>
                  <a:lnTo>
                    <a:pt x="772197" y="379291"/>
                  </a:lnTo>
                  <a:lnTo>
                    <a:pt x="800113" y="310087"/>
                  </a:lnTo>
                  <a:lnTo>
                    <a:pt x="803783" y="273050"/>
                  </a:lnTo>
                  <a:lnTo>
                    <a:pt x="800113" y="235983"/>
                  </a:lnTo>
                  <a:lnTo>
                    <a:pt x="772197" y="166735"/>
                  </a:lnTo>
                  <a:lnTo>
                    <a:pt x="748909" y="135203"/>
                  </a:lnTo>
                  <a:lnTo>
                    <a:pt x="720040" y="106165"/>
                  </a:lnTo>
                  <a:lnTo>
                    <a:pt x="686069" y="79946"/>
                  </a:lnTo>
                  <a:lnTo>
                    <a:pt x="647476" y="56870"/>
                  </a:lnTo>
                  <a:lnTo>
                    <a:pt x="604741" y="37262"/>
                  </a:lnTo>
                  <a:lnTo>
                    <a:pt x="558341" y="21447"/>
                  </a:lnTo>
                  <a:lnTo>
                    <a:pt x="508757" y="9748"/>
                  </a:lnTo>
                  <a:lnTo>
                    <a:pt x="456469" y="2491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61933" y="4699380"/>
              <a:ext cx="803910" cy="546100"/>
            </a:xfrm>
            <a:custGeom>
              <a:avLst/>
              <a:gdLst/>
              <a:ahLst/>
              <a:cxnLst/>
              <a:rect l="l" t="t" r="r" b="b"/>
              <a:pathLst>
                <a:path w="803909" h="546100">
                  <a:moveTo>
                    <a:pt x="0" y="273050"/>
                  </a:moveTo>
                  <a:lnTo>
                    <a:pt x="14358" y="200436"/>
                  </a:lnTo>
                  <a:lnTo>
                    <a:pt x="54878" y="135203"/>
                  </a:lnTo>
                  <a:lnTo>
                    <a:pt x="83751" y="106165"/>
                  </a:lnTo>
                  <a:lnTo>
                    <a:pt x="117728" y="79946"/>
                  </a:lnTo>
                  <a:lnTo>
                    <a:pt x="156331" y="56870"/>
                  </a:lnTo>
                  <a:lnTo>
                    <a:pt x="199079" y="37262"/>
                  </a:lnTo>
                  <a:lnTo>
                    <a:pt x="245494" y="21447"/>
                  </a:lnTo>
                  <a:lnTo>
                    <a:pt x="295098" y="9748"/>
                  </a:lnTo>
                  <a:lnTo>
                    <a:pt x="347411" y="2491"/>
                  </a:lnTo>
                  <a:lnTo>
                    <a:pt x="401955" y="0"/>
                  </a:lnTo>
                  <a:lnTo>
                    <a:pt x="456469" y="2491"/>
                  </a:lnTo>
                  <a:lnTo>
                    <a:pt x="508757" y="9748"/>
                  </a:lnTo>
                  <a:lnTo>
                    <a:pt x="558341" y="21447"/>
                  </a:lnTo>
                  <a:lnTo>
                    <a:pt x="604741" y="37262"/>
                  </a:lnTo>
                  <a:lnTo>
                    <a:pt x="647476" y="56870"/>
                  </a:lnTo>
                  <a:lnTo>
                    <a:pt x="686069" y="79946"/>
                  </a:lnTo>
                  <a:lnTo>
                    <a:pt x="720040" y="106165"/>
                  </a:lnTo>
                  <a:lnTo>
                    <a:pt x="748909" y="135203"/>
                  </a:lnTo>
                  <a:lnTo>
                    <a:pt x="772197" y="166735"/>
                  </a:lnTo>
                  <a:lnTo>
                    <a:pt x="800113" y="235983"/>
                  </a:lnTo>
                  <a:lnTo>
                    <a:pt x="803783" y="273050"/>
                  </a:lnTo>
                  <a:lnTo>
                    <a:pt x="800113" y="310087"/>
                  </a:lnTo>
                  <a:lnTo>
                    <a:pt x="772197" y="379291"/>
                  </a:lnTo>
                  <a:lnTo>
                    <a:pt x="748909" y="410807"/>
                  </a:lnTo>
                  <a:lnTo>
                    <a:pt x="720040" y="439832"/>
                  </a:lnTo>
                  <a:lnTo>
                    <a:pt x="686069" y="466042"/>
                  </a:lnTo>
                  <a:lnTo>
                    <a:pt x="647476" y="489111"/>
                  </a:lnTo>
                  <a:lnTo>
                    <a:pt x="604741" y="508714"/>
                  </a:lnTo>
                  <a:lnTo>
                    <a:pt x="558341" y="524527"/>
                  </a:lnTo>
                  <a:lnTo>
                    <a:pt x="508757" y="536225"/>
                  </a:lnTo>
                  <a:lnTo>
                    <a:pt x="456469" y="543481"/>
                  </a:lnTo>
                  <a:lnTo>
                    <a:pt x="401955" y="545973"/>
                  </a:lnTo>
                  <a:lnTo>
                    <a:pt x="347411" y="543481"/>
                  </a:lnTo>
                  <a:lnTo>
                    <a:pt x="295098" y="536225"/>
                  </a:lnTo>
                  <a:lnTo>
                    <a:pt x="245494" y="524527"/>
                  </a:lnTo>
                  <a:lnTo>
                    <a:pt x="199079" y="508714"/>
                  </a:lnTo>
                  <a:lnTo>
                    <a:pt x="156331" y="489111"/>
                  </a:lnTo>
                  <a:lnTo>
                    <a:pt x="117728" y="466042"/>
                  </a:lnTo>
                  <a:lnTo>
                    <a:pt x="83751" y="439832"/>
                  </a:lnTo>
                  <a:lnTo>
                    <a:pt x="54878" y="410807"/>
                  </a:lnTo>
                  <a:lnTo>
                    <a:pt x="31587" y="379291"/>
                  </a:lnTo>
                  <a:lnTo>
                    <a:pt x="3669" y="310087"/>
                  </a:lnTo>
                  <a:lnTo>
                    <a:pt x="0" y="2730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648445" y="4847971"/>
            <a:ext cx="232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460109" y="5664618"/>
            <a:ext cx="988694" cy="571500"/>
            <a:chOff x="6460109" y="5664618"/>
            <a:chExt cx="988694" cy="571500"/>
          </a:xfrm>
        </p:grpSpPr>
        <p:sp>
          <p:nvSpPr>
            <p:cNvPr id="52" name="object 52"/>
            <p:cNvSpPr/>
            <p:nvPr/>
          </p:nvSpPr>
          <p:spPr>
            <a:xfrm>
              <a:off x="6472809" y="5677318"/>
              <a:ext cx="963294" cy="546100"/>
            </a:xfrm>
            <a:custGeom>
              <a:avLst/>
              <a:gdLst/>
              <a:ahLst/>
              <a:cxnLst/>
              <a:rect l="l" t="t" r="r" b="b"/>
              <a:pathLst>
                <a:path w="963295" h="546100">
                  <a:moveTo>
                    <a:pt x="481457" y="0"/>
                  </a:moveTo>
                  <a:lnTo>
                    <a:pt x="421056" y="2126"/>
                  </a:lnTo>
                  <a:lnTo>
                    <a:pt x="362897" y="8336"/>
                  </a:lnTo>
                  <a:lnTo>
                    <a:pt x="307430" y="18373"/>
                  </a:lnTo>
                  <a:lnTo>
                    <a:pt x="255105" y="31982"/>
                  </a:lnTo>
                  <a:lnTo>
                    <a:pt x="206374" y="48907"/>
                  </a:lnTo>
                  <a:lnTo>
                    <a:pt x="161687" y="68891"/>
                  </a:lnTo>
                  <a:lnTo>
                    <a:pt x="121496" y="91680"/>
                  </a:lnTo>
                  <a:lnTo>
                    <a:pt x="86251" y="117016"/>
                  </a:lnTo>
                  <a:lnTo>
                    <a:pt x="56403" y="144646"/>
                  </a:lnTo>
                  <a:lnTo>
                    <a:pt x="32403" y="174312"/>
                  </a:lnTo>
                  <a:lnTo>
                    <a:pt x="3750" y="238732"/>
                  </a:lnTo>
                  <a:lnTo>
                    <a:pt x="0" y="272973"/>
                  </a:lnTo>
                  <a:lnTo>
                    <a:pt x="3750" y="307215"/>
                  </a:lnTo>
                  <a:lnTo>
                    <a:pt x="32403" y="371636"/>
                  </a:lnTo>
                  <a:lnTo>
                    <a:pt x="56403" y="401304"/>
                  </a:lnTo>
                  <a:lnTo>
                    <a:pt x="86251" y="428934"/>
                  </a:lnTo>
                  <a:lnTo>
                    <a:pt x="121496" y="454273"/>
                  </a:lnTo>
                  <a:lnTo>
                    <a:pt x="161687" y="477063"/>
                  </a:lnTo>
                  <a:lnTo>
                    <a:pt x="206374" y="497048"/>
                  </a:lnTo>
                  <a:lnTo>
                    <a:pt x="255105" y="513974"/>
                  </a:lnTo>
                  <a:lnTo>
                    <a:pt x="307430" y="527584"/>
                  </a:lnTo>
                  <a:lnTo>
                    <a:pt x="362897" y="537622"/>
                  </a:lnTo>
                  <a:lnTo>
                    <a:pt x="421056" y="543833"/>
                  </a:lnTo>
                  <a:lnTo>
                    <a:pt x="481457" y="545960"/>
                  </a:lnTo>
                  <a:lnTo>
                    <a:pt x="541857" y="543833"/>
                  </a:lnTo>
                  <a:lnTo>
                    <a:pt x="600016" y="537622"/>
                  </a:lnTo>
                  <a:lnTo>
                    <a:pt x="655483" y="527584"/>
                  </a:lnTo>
                  <a:lnTo>
                    <a:pt x="707808" y="513974"/>
                  </a:lnTo>
                  <a:lnTo>
                    <a:pt x="756539" y="497048"/>
                  </a:lnTo>
                  <a:lnTo>
                    <a:pt x="801226" y="477063"/>
                  </a:lnTo>
                  <a:lnTo>
                    <a:pt x="841417" y="454273"/>
                  </a:lnTo>
                  <a:lnTo>
                    <a:pt x="876662" y="428934"/>
                  </a:lnTo>
                  <a:lnTo>
                    <a:pt x="906510" y="401304"/>
                  </a:lnTo>
                  <a:lnTo>
                    <a:pt x="930510" y="371636"/>
                  </a:lnTo>
                  <a:lnTo>
                    <a:pt x="959163" y="307215"/>
                  </a:lnTo>
                  <a:lnTo>
                    <a:pt x="962913" y="272973"/>
                  </a:lnTo>
                  <a:lnTo>
                    <a:pt x="959163" y="238732"/>
                  </a:lnTo>
                  <a:lnTo>
                    <a:pt x="930510" y="174312"/>
                  </a:lnTo>
                  <a:lnTo>
                    <a:pt x="906510" y="144646"/>
                  </a:lnTo>
                  <a:lnTo>
                    <a:pt x="876662" y="117016"/>
                  </a:lnTo>
                  <a:lnTo>
                    <a:pt x="841417" y="91680"/>
                  </a:lnTo>
                  <a:lnTo>
                    <a:pt x="801226" y="68891"/>
                  </a:lnTo>
                  <a:lnTo>
                    <a:pt x="756539" y="48907"/>
                  </a:lnTo>
                  <a:lnTo>
                    <a:pt x="707808" y="31982"/>
                  </a:lnTo>
                  <a:lnTo>
                    <a:pt x="655483" y="18373"/>
                  </a:lnTo>
                  <a:lnTo>
                    <a:pt x="600016" y="8336"/>
                  </a:lnTo>
                  <a:lnTo>
                    <a:pt x="541857" y="2126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72809" y="5677318"/>
              <a:ext cx="963294" cy="546100"/>
            </a:xfrm>
            <a:custGeom>
              <a:avLst/>
              <a:gdLst/>
              <a:ahLst/>
              <a:cxnLst/>
              <a:rect l="l" t="t" r="r" b="b"/>
              <a:pathLst>
                <a:path w="963295" h="546100">
                  <a:moveTo>
                    <a:pt x="0" y="272973"/>
                  </a:moveTo>
                  <a:lnTo>
                    <a:pt x="14701" y="205759"/>
                  </a:lnTo>
                  <a:lnTo>
                    <a:pt x="56403" y="144646"/>
                  </a:lnTo>
                  <a:lnTo>
                    <a:pt x="86251" y="117016"/>
                  </a:lnTo>
                  <a:lnTo>
                    <a:pt x="121496" y="91680"/>
                  </a:lnTo>
                  <a:lnTo>
                    <a:pt x="161687" y="68891"/>
                  </a:lnTo>
                  <a:lnTo>
                    <a:pt x="206374" y="48907"/>
                  </a:lnTo>
                  <a:lnTo>
                    <a:pt x="255105" y="31982"/>
                  </a:lnTo>
                  <a:lnTo>
                    <a:pt x="307430" y="18373"/>
                  </a:lnTo>
                  <a:lnTo>
                    <a:pt x="362897" y="8336"/>
                  </a:lnTo>
                  <a:lnTo>
                    <a:pt x="421056" y="2126"/>
                  </a:lnTo>
                  <a:lnTo>
                    <a:pt x="481457" y="0"/>
                  </a:lnTo>
                  <a:lnTo>
                    <a:pt x="541857" y="2126"/>
                  </a:lnTo>
                  <a:lnTo>
                    <a:pt x="600016" y="8336"/>
                  </a:lnTo>
                  <a:lnTo>
                    <a:pt x="655483" y="18373"/>
                  </a:lnTo>
                  <a:lnTo>
                    <a:pt x="707808" y="31982"/>
                  </a:lnTo>
                  <a:lnTo>
                    <a:pt x="756539" y="48907"/>
                  </a:lnTo>
                  <a:lnTo>
                    <a:pt x="801226" y="68891"/>
                  </a:lnTo>
                  <a:lnTo>
                    <a:pt x="841417" y="91680"/>
                  </a:lnTo>
                  <a:lnTo>
                    <a:pt x="876662" y="117016"/>
                  </a:lnTo>
                  <a:lnTo>
                    <a:pt x="906510" y="144646"/>
                  </a:lnTo>
                  <a:lnTo>
                    <a:pt x="930510" y="174312"/>
                  </a:lnTo>
                  <a:lnTo>
                    <a:pt x="959163" y="238732"/>
                  </a:lnTo>
                  <a:lnTo>
                    <a:pt x="962913" y="272973"/>
                  </a:lnTo>
                  <a:lnTo>
                    <a:pt x="959163" y="307215"/>
                  </a:lnTo>
                  <a:lnTo>
                    <a:pt x="930510" y="371636"/>
                  </a:lnTo>
                  <a:lnTo>
                    <a:pt x="906510" y="401304"/>
                  </a:lnTo>
                  <a:lnTo>
                    <a:pt x="876662" y="428934"/>
                  </a:lnTo>
                  <a:lnTo>
                    <a:pt x="841417" y="454273"/>
                  </a:lnTo>
                  <a:lnTo>
                    <a:pt x="801226" y="477063"/>
                  </a:lnTo>
                  <a:lnTo>
                    <a:pt x="756539" y="497048"/>
                  </a:lnTo>
                  <a:lnTo>
                    <a:pt x="707808" y="513974"/>
                  </a:lnTo>
                  <a:lnTo>
                    <a:pt x="655483" y="527584"/>
                  </a:lnTo>
                  <a:lnTo>
                    <a:pt x="600016" y="537622"/>
                  </a:lnTo>
                  <a:lnTo>
                    <a:pt x="541857" y="543833"/>
                  </a:lnTo>
                  <a:lnTo>
                    <a:pt x="481457" y="545960"/>
                  </a:lnTo>
                  <a:lnTo>
                    <a:pt x="421056" y="543833"/>
                  </a:lnTo>
                  <a:lnTo>
                    <a:pt x="362897" y="537622"/>
                  </a:lnTo>
                  <a:lnTo>
                    <a:pt x="307430" y="527584"/>
                  </a:lnTo>
                  <a:lnTo>
                    <a:pt x="255105" y="513974"/>
                  </a:lnTo>
                  <a:lnTo>
                    <a:pt x="206374" y="497048"/>
                  </a:lnTo>
                  <a:lnTo>
                    <a:pt x="161687" y="477063"/>
                  </a:lnTo>
                  <a:lnTo>
                    <a:pt x="121496" y="454273"/>
                  </a:lnTo>
                  <a:lnTo>
                    <a:pt x="86251" y="428934"/>
                  </a:lnTo>
                  <a:lnTo>
                    <a:pt x="56403" y="401304"/>
                  </a:lnTo>
                  <a:lnTo>
                    <a:pt x="32403" y="371636"/>
                  </a:lnTo>
                  <a:lnTo>
                    <a:pt x="3750" y="307215"/>
                  </a:lnTo>
                  <a:lnTo>
                    <a:pt x="0" y="272973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734936" y="5826048"/>
            <a:ext cx="440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583805" y="5769292"/>
            <a:ext cx="1479550" cy="765175"/>
            <a:chOff x="7583805" y="5769292"/>
            <a:chExt cx="1479550" cy="765175"/>
          </a:xfrm>
        </p:grpSpPr>
        <p:sp>
          <p:nvSpPr>
            <p:cNvPr id="56" name="object 56"/>
            <p:cNvSpPr/>
            <p:nvPr/>
          </p:nvSpPr>
          <p:spPr>
            <a:xfrm>
              <a:off x="7596505" y="5781992"/>
              <a:ext cx="1454150" cy="739775"/>
            </a:xfrm>
            <a:custGeom>
              <a:avLst/>
              <a:gdLst/>
              <a:ahLst/>
              <a:cxnLst/>
              <a:rect l="l" t="t" r="r" b="b"/>
              <a:pathLst>
                <a:path w="1454150" h="739775">
                  <a:moveTo>
                    <a:pt x="726821" y="0"/>
                  </a:moveTo>
                  <a:lnTo>
                    <a:pt x="664121" y="1357"/>
                  </a:lnTo>
                  <a:lnTo>
                    <a:pt x="602899" y="5354"/>
                  </a:lnTo>
                  <a:lnTo>
                    <a:pt x="543375" y="11880"/>
                  </a:lnTo>
                  <a:lnTo>
                    <a:pt x="485766" y="20824"/>
                  </a:lnTo>
                  <a:lnTo>
                    <a:pt x="430291" y="32075"/>
                  </a:lnTo>
                  <a:lnTo>
                    <a:pt x="377168" y="45523"/>
                  </a:lnTo>
                  <a:lnTo>
                    <a:pt x="326616" y="61055"/>
                  </a:lnTo>
                  <a:lnTo>
                    <a:pt x="278853" y="78562"/>
                  </a:lnTo>
                  <a:lnTo>
                    <a:pt x="234097" y="97932"/>
                  </a:lnTo>
                  <a:lnTo>
                    <a:pt x="192567" y="119055"/>
                  </a:lnTo>
                  <a:lnTo>
                    <a:pt x="154481" y="141818"/>
                  </a:lnTo>
                  <a:lnTo>
                    <a:pt x="120058" y="166112"/>
                  </a:lnTo>
                  <a:lnTo>
                    <a:pt x="89516" y="191825"/>
                  </a:lnTo>
                  <a:lnTo>
                    <a:pt x="40950" y="247066"/>
                  </a:lnTo>
                  <a:lnTo>
                    <a:pt x="10528" y="306652"/>
                  </a:lnTo>
                  <a:lnTo>
                    <a:pt x="0" y="369697"/>
                  </a:lnTo>
                  <a:lnTo>
                    <a:pt x="2668" y="401595"/>
                  </a:lnTo>
                  <a:lnTo>
                    <a:pt x="23362" y="463021"/>
                  </a:lnTo>
                  <a:lnTo>
                    <a:pt x="63074" y="520544"/>
                  </a:lnTo>
                  <a:lnTo>
                    <a:pt x="120058" y="573277"/>
                  </a:lnTo>
                  <a:lnTo>
                    <a:pt x="154481" y="597570"/>
                  </a:lnTo>
                  <a:lnTo>
                    <a:pt x="192567" y="620333"/>
                  </a:lnTo>
                  <a:lnTo>
                    <a:pt x="234097" y="641454"/>
                  </a:lnTo>
                  <a:lnTo>
                    <a:pt x="278853" y="660823"/>
                  </a:lnTo>
                  <a:lnTo>
                    <a:pt x="326616" y="678329"/>
                  </a:lnTo>
                  <a:lnTo>
                    <a:pt x="377168" y="693861"/>
                  </a:lnTo>
                  <a:lnTo>
                    <a:pt x="430291" y="707307"/>
                  </a:lnTo>
                  <a:lnTo>
                    <a:pt x="485766" y="718558"/>
                  </a:lnTo>
                  <a:lnTo>
                    <a:pt x="543375" y="727501"/>
                  </a:lnTo>
                  <a:lnTo>
                    <a:pt x="602899" y="734027"/>
                  </a:lnTo>
                  <a:lnTo>
                    <a:pt x="664121" y="738024"/>
                  </a:lnTo>
                  <a:lnTo>
                    <a:pt x="726821" y="739381"/>
                  </a:lnTo>
                  <a:lnTo>
                    <a:pt x="789539" y="738024"/>
                  </a:lnTo>
                  <a:lnTo>
                    <a:pt x="850778" y="734027"/>
                  </a:lnTo>
                  <a:lnTo>
                    <a:pt x="910317" y="727501"/>
                  </a:lnTo>
                  <a:lnTo>
                    <a:pt x="967939" y="718558"/>
                  </a:lnTo>
                  <a:lnTo>
                    <a:pt x="1023426" y="707307"/>
                  </a:lnTo>
                  <a:lnTo>
                    <a:pt x="1076559" y="693861"/>
                  </a:lnTo>
                  <a:lnTo>
                    <a:pt x="1127120" y="678329"/>
                  </a:lnTo>
                  <a:lnTo>
                    <a:pt x="1174891" y="660823"/>
                  </a:lnTo>
                  <a:lnTo>
                    <a:pt x="1219653" y="641454"/>
                  </a:lnTo>
                  <a:lnTo>
                    <a:pt x="1261188" y="620333"/>
                  </a:lnTo>
                  <a:lnTo>
                    <a:pt x="1299277" y="597570"/>
                  </a:lnTo>
                  <a:lnTo>
                    <a:pt x="1333703" y="573277"/>
                  </a:lnTo>
                  <a:lnTo>
                    <a:pt x="1364248" y="547565"/>
                  </a:lnTo>
                  <a:lnTo>
                    <a:pt x="1412817" y="492326"/>
                  </a:lnTo>
                  <a:lnTo>
                    <a:pt x="1443240" y="432740"/>
                  </a:lnTo>
                  <a:lnTo>
                    <a:pt x="1453769" y="369697"/>
                  </a:lnTo>
                  <a:lnTo>
                    <a:pt x="1451100" y="337798"/>
                  </a:lnTo>
                  <a:lnTo>
                    <a:pt x="1430406" y="276371"/>
                  </a:lnTo>
                  <a:lnTo>
                    <a:pt x="1390692" y="218847"/>
                  </a:lnTo>
                  <a:lnTo>
                    <a:pt x="1333703" y="166112"/>
                  </a:lnTo>
                  <a:lnTo>
                    <a:pt x="1299277" y="141818"/>
                  </a:lnTo>
                  <a:lnTo>
                    <a:pt x="1261188" y="119055"/>
                  </a:lnTo>
                  <a:lnTo>
                    <a:pt x="1219653" y="97932"/>
                  </a:lnTo>
                  <a:lnTo>
                    <a:pt x="1174891" y="78562"/>
                  </a:lnTo>
                  <a:lnTo>
                    <a:pt x="1127120" y="61055"/>
                  </a:lnTo>
                  <a:lnTo>
                    <a:pt x="1076559" y="45523"/>
                  </a:lnTo>
                  <a:lnTo>
                    <a:pt x="1023426" y="32075"/>
                  </a:lnTo>
                  <a:lnTo>
                    <a:pt x="967939" y="20824"/>
                  </a:lnTo>
                  <a:lnTo>
                    <a:pt x="910317" y="11880"/>
                  </a:lnTo>
                  <a:lnTo>
                    <a:pt x="850778" y="5354"/>
                  </a:lnTo>
                  <a:lnTo>
                    <a:pt x="789539" y="1357"/>
                  </a:lnTo>
                  <a:lnTo>
                    <a:pt x="72682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96505" y="5781992"/>
              <a:ext cx="1454150" cy="739775"/>
            </a:xfrm>
            <a:custGeom>
              <a:avLst/>
              <a:gdLst/>
              <a:ahLst/>
              <a:cxnLst/>
              <a:rect l="l" t="t" r="r" b="b"/>
              <a:pathLst>
                <a:path w="1454150" h="739775">
                  <a:moveTo>
                    <a:pt x="0" y="369697"/>
                  </a:moveTo>
                  <a:lnTo>
                    <a:pt x="10528" y="306652"/>
                  </a:lnTo>
                  <a:lnTo>
                    <a:pt x="40950" y="247066"/>
                  </a:lnTo>
                  <a:lnTo>
                    <a:pt x="89516" y="191825"/>
                  </a:lnTo>
                  <a:lnTo>
                    <a:pt x="120058" y="166112"/>
                  </a:lnTo>
                  <a:lnTo>
                    <a:pt x="154481" y="141818"/>
                  </a:lnTo>
                  <a:lnTo>
                    <a:pt x="192567" y="119055"/>
                  </a:lnTo>
                  <a:lnTo>
                    <a:pt x="234097" y="97932"/>
                  </a:lnTo>
                  <a:lnTo>
                    <a:pt x="278853" y="78562"/>
                  </a:lnTo>
                  <a:lnTo>
                    <a:pt x="326616" y="61055"/>
                  </a:lnTo>
                  <a:lnTo>
                    <a:pt x="377168" y="45523"/>
                  </a:lnTo>
                  <a:lnTo>
                    <a:pt x="430291" y="32075"/>
                  </a:lnTo>
                  <a:lnTo>
                    <a:pt x="485766" y="20824"/>
                  </a:lnTo>
                  <a:lnTo>
                    <a:pt x="543375" y="11880"/>
                  </a:lnTo>
                  <a:lnTo>
                    <a:pt x="602899" y="5354"/>
                  </a:lnTo>
                  <a:lnTo>
                    <a:pt x="664121" y="1357"/>
                  </a:lnTo>
                  <a:lnTo>
                    <a:pt x="726821" y="0"/>
                  </a:lnTo>
                  <a:lnTo>
                    <a:pt x="789539" y="1357"/>
                  </a:lnTo>
                  <a:lnTo>
                    <a:pt x="850778" y="5354"/>
                  </a:lnTo>
                  <a:lnTo>
                    <a:pt x="910317" y="11880"/>
                  </a:lnTo>
                  <a:lnTo>
                    <a:pt x="967939" y="20824"/>
                  </a:lnTo>
                  <a:lnTo>
                    <a:pt x="1023426" y="32075"/>
                  </a:lnTo>
                  <a:lnTo>
                    <a:pt x="1076559" y="45523"/>
                  </a:lnTo>
                  <a:lnTo>
                    <a:pt x="1127120" y="61055"/>
                  </a:lnTo>
                  <a:lnTo>
                    <a:pt x="1174891" y="78562"/>
                  </a:lnTo>
                  <a:lnTo>
                    <a:pt x="1219653" y="97932"/>
                  </a:lnTo>
                  <a:lnTo>
                    <a:pt x="1261188" y="119055"/>
                  </a:lnTo>
                  <a:lnTo>
                    <a:pt x="1299277" y="141818"/>
                  </a:lnTo>
                  <a:lnTo>
                    <a:pt x="1333703" y="166112"/>
                  </a:lnTo>
                  <a:lnTo>
                    <a:pt x="1364248" y="191825"/>
                  </a:lnTo>
                  <a:lnTo>
                    <a:pt x="1412817" y="247066"/>
                  </a:lnTo>
                  <a:lnTo>
                    <a:pt x="1443240" y="306652"/>
                  </a:lnTo>
                  <a:lnTo>
                    <a:pt x="1453769" y="369697"/>
                  </a:lnTo>
                  <a:lnTo>
                    <a:pt x="1451100" y="401595"/>
                  </a:lnTo>
                  <a:lnTo>
                    <a:pt x="1430406" y="463021"/>
                  </a:lnTo>
                  <a:lnTo>
                    <a:pt x="1390692" y="520544"/>
                  </a:lnTo>
                  <a:lnTo>
                    <a:pt x="1333703" y="573277"/>
                  </a:lnTo>
                  <a:lnTo>
                    <a:pt x="1299277" y="597570"/>
                  </a:lnTo>
                  <a:lnTo>
                    <a:pt x="1261188" y="620333"/>
                  </a:lnTo>
                  <a:lnTo>
                    <a:pt x="1219653" y="641454"/>
                  </a:lnTo>
                  <a:lnTo>
                    <a:pt x="1174891" y="660823"/>
                  </a:lnTo>
                  <a:lnTo>
                    <a:pt x="1127120" y="678329"/>
                  </a:lnTo>
                  <a:lnTo>
                    <a:pt x="1076559" y="693861"/>
                  </a:lnTo>
                  <a:lnTo>
                    <a:pt x="1023426" y="707307"/>
                  </a:lnTo>
                  <a:lnTo>
                    <a:pt x="967939" y="718558"/>
                  </a:lnTo>
                  <a:lnTo>
                    <a:pt x="910317" y="727501"/>
                  </a:lnTo>
                  <a:lnTo>
                    <a:pt x="850778" y="734027"/>
                  </a:lnTo>
                  <a:lnTo>
                    <a:pt x="789539" y="738024"/>
                  </a:lnTo>
                  <a:lnTo>
                    <a:pt x="726821" y="739381"/>
                  </a:lnTo>
                  <a:lnTo>
                    <a:pt x="664121" y="738024"/>
                  </a:lnTo>
                  <a:lnTo>
                    <a:pt x="602899" y="734027"/>
                  </a:lnTo>
                  <a:lnTo>
                    <a:pt x="543375" y="727501"/>
                  </a:lnTo>
                  <a:lnTo>
                    <a:pt x="485766" y="718558"/>
                  </a:lnTo>
                  <a:lnTo>
                    <a:pt x="430291" y="707307"/>
                  </a:lnTo>
                  <a:lnTo>
                    <a:pt x="377168" y="693861"/>
                  </a:lnTo>
                  <a:lnTo>
                    <a:pt x="326616" y="678329"/>
                  </a:lnTo>
                  <a:lnTo>
                    <a:pt x="278853" y="660823"/>
                  </a:lnTo>
                  <a:lnTo>
                    <a:pt x="234097" y="641454"/>
                  </a:lnTo>
                  <a:lnTo>
                    <a:pt x="192567" y="620333"/>
                  </a:lnTo>
                  <a:lnTo>
                    <a:pt x="154481" y="597570"/>
                  </a:lnTo>
                  <a:lnTo>
                    <a:pt x="120058" y="573277"/>
                  </a:lnTo>
                  <a:lnTo>
                    <a:pt x="89516" y="547565"/>
                  </a:lnTo>
                  <a:lnTo>
                    <a:pt x="40950" y="492326"/>
                  </a:lnTo>
                  <a:lnTo>
                    <a:pt x="10528" y="432740"/>
                  </a:lnTo>
                  <a:lnTo>
                    <a:pt x="0" y="369697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915147" y="5814161"/>
            <a:ext cx="8178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eparture</a:t>
            </a:r>
            <a:endParaRPr sz="1400">
              <a:latin typeface="Arial"/>
              <a:cs typeface="Arial"/>
            </a:endParaRPr>
          </a:p>
          <a:p>
            <a:pPr marL="285115" marR="40005" indent="-2381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ate_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153017" y="5391911"/>
            <a:ext cx="1536065" cy="691515"/>
            <a:chOff x="9153017" y="5391911"/>
            <a:chExt cx="1536065" cy="691515"/>
          </a:xfrm>
        </p:grpSpPr>
        <p:sp>
          <p:nvSpPr>
            <p:cNvPr id="60" name="object 60"/>
            <p:cNvSpPr/>
            <p:nvPr/>
          </p:nvSpPr>
          <p:spPr>
            <a:xfrm>
              <a:off x="9165717" y="5404611"/>
              <a:ext cx="1510665" cy="666115"/>
            </a:xfrm>
            <a:custGeom>
              <a:avLst/>
              <a:gdLst/>
              <a:ahLst/>
              <a:cxnLst/>
              <a:rect l="l" t="t" r="r" b="b"/>
              <a:pathLst>
                <a:path w="1510665" h="666114">
                  <a:moveTo>
                    <a:pt x="755396" y="0"/>
                  </a:moveTo>
                  <a:lnTo>
                    <a:pt x="690217" y="1221"/>
                  </a:lnTo>
                  <a:lnTo>
                    <a:pt x="626578" y="4818"/>
                  </a:lnTo>
                  <a:lnTo>
                    <a:pt x="564705" y="10692"/>
                  </a:lnTo>
                  <a:lnTo>
                    <a:pt x="504826" y="18743"/>
                  </a:lnTo>
                  <a:lnTo>
                    <a:pt x="447166" y="28870"/>
                  </a:lnTo>
                  <a:lnTo>
                    <a:pt x="391953" y="40974"/>
                  </a:lnTo>
                  <a:lnTo>
                    <a:pt x="339414" y="54955"/>
                  </a:lnTo>
                  <a:lnTo>
                    <a:pt x="289775" y="70713"/>
                  </a:lnTo>
                  <a:lnTo>
                    <a:pt x="243262" y="88148"/>
                  </a:lnTo>
                  <a:lnTo>
                    <a:pt x="200103" y="107162"/>
                  </a:lnTo>
                  <a:lnTo>
                    <a:pt x="160525" y="127653"/>
                  </a:lnTo>
                  <a:lnTo>
                    <a:pt x="124753" y="149522"/>
                  </a:lnTo>
                  <a:lnTo>
                    <a:pt x="93016" y="172669"/>
                  </a:lnTo>
                  <a:lnTo>
                    <a:pt x="42549" y="222398"/>
                  </a:lnTo>
                  <a:lnTo>
                    <a:pt x="10939" y="276043"/>
                  </a:lnTo>
                  <a:lnTo>
                    <a:pt x="0" y="332803"/>
                  </a:lnTo>
                  <a:lnTo>
                    <a:pt x="2772" y="361523"/>
                  </a:lnTo>
                  <a:lnTo>
                    <a:pt x="24274" y="416828"/>
                  </a:lnTo>
                  <a:lnTo>
                    <a:pt x="65539" y="468620"/>
                  </a:lnTo>
                  <a:lnTo>
                    <a:pt x="124753" y="516100"/>
                  </a:lnTo>
                  <a:lnTo>
                    <a:pt x="160525" y="537973"/>
                  </a:lnTo>
                  <a:lnTo>
                    <a:pt x="200103" y="558468"/>
                  </a:lnTo>
                  <a:lnTo>
                    <a:pt x="243262" y="577485"/>
                  </a:lnTo>
                  <a:lnTo>
                    <a:pt x="289775" y="594925"/>
                  </a:lnTo>
                  <a:lnTo>
                    <a:pt x="339414" y="610687"/>
                  </a:lnTo>
                  <a:lnTo>
                    <a:pt x="391953" y="624671"/>
                  </a:lnTo>
                  <a:lnTo>
                    <a:pt x="447166" y="636779"/>
                  </a:lnTo>
                  <a:lnTo>
                    <a:pt x="504826" y="646908"/>
                  </a:lnTo>
                  <a:lnTo>
                    <a:pt x="564705" y="654961"/>
                  </a:lnTo>
                  <a:lnTo>
                    <a:pt x="626578" y="660837"/>
                  </a:lnTo>
                  <a:lnTo>
                    <a:pt x="690217" y="664436"/>
                  </a:lnTo>
                  <a:lnTo>
                    <a:pt x="755396" y="665657"/>
                  </a:lnTo>
                  <a:lnTo>
                    <a:pt x="820555" y="664436"/>
                  </a:lnTo>
                  <a:lnTo>
                    <a:pt x="884177" y="660837"/>
                  </a:lnTo>
                  <a:lnTo>
                    <a:pt x="946035" y="654961"/>
                  </a:lnTo>
                  <a:lnTo>
                    <a:pt x="1005901" y="646908"/>
                  </a:lnTo>
                  <a:lnTo>
                    <a:pt x="1063548" y="636779"/>
                  </a:lnTo>
                  <a:lnTo>
                    <a:pt x="1118751" y="624671"/>
                  </a:lnTo>
                  <a:lnTo>
                    <a:pt x="1171282" y="610687"/>
                  </a:lnTo>
                  <a:lnTo>
                    <a:pt x="1220914" y="594925"/>
                  </a:lnTo>
                  <a:lnTo>
                    <a:pt x="1267420" y="577485"/>
                  </a:lnTo>
                  <a:lnTo>
                    <a:pt x="1310574" y="558468"/>
                  </a:lnTo>
                  <a:lnTo>
                    <a:pt x="1350149" y="537973"/>
                  </a:lnTo>
                  <a:lnTo>
                    <a:pt x="1385917" y="516100"/>
                  </a:lnTo>
                  <a:lnTo>
                    <a:pt x="1417652" y="492949"/>
                  </a:lnTo>
                  <a:lnTo>
                    <a:pt x="1468116" y="443213"/>
                  </a:lnTo>
                  <a:lnTo>
                    <a:pt x="1499725" y="389565"/>
                  </a:lnTo>
                  <a:lnTo>
                    <a:pt x="1510664" y="332803"/>
                  </a:lnTo>
                  <a:lnTo>
                    <a:pt x="1507892" y="304083"/>
                  </a:lnTo>
                  <a:lnTo>
                    <a:pt x="1486391" y="248781"/>
                  </a:lnTo>
                  <a:lnTo>
                    <a:pt x="1445127" y="196994"/>
                  </a:lnTo>
                  <a:lnTo>
                    <a:pt x="1385917" y="149522"/>
                  </a:lnTo>
                  <a:lnTo>
                    <a:pt x="1350149" y="127653"/>
                  </a:lnTo>
                  <a:lnTo>
                    <a:pt x="1310574" y="107162"/>
                  </a:lnTo>
                  <a:lnTo>
                    <a:pt x="1267420" y="88148"/>
                  </a:lnTo>
                  <a:lnTo>
                    <a:pt x="1220914" y="70713"/>
                  </a:lnTo>
                  <a:lnTo>
                    <a:pt x="1171282" y="54955"/>
                  </a:lnTo>
                  <a:lnTo>
                    <a:pt x="1118751" y="40974"/>
                  </a:lnTo>
                  <a:lnTo>
                    <a:pt x="1063548" y="28870"/>
                  </a:lnTo>
                  <a:lnTo>
                    <a:pt x="1005901" y="18743"/>
                  </a:lnTo>
                  <a:lnTo>
                    <a:pt x="946035" y="10692"/>
                  </a:lnTo>
                  <a:lnTo>
                    <a:pt x="884177" y="4818"/>
                  </a:lnTo>
                  <a:lnTo>
                    <a:pt x="820555" y="1221"/>
                  </a:lnTo>
                  <a:lnTo>
                    <a:pt x="7553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65717" y="5404611"/>
              <a:ext cx="1510665" cy="666115"/>
            </a:xfrm>
            <a:custGeom>
              <a:avLst/>
              <a:gdLst/>
              <a:ahLst/>
              <a:cxnLst/>
              <a:rect l="l" t="t" r="r" b="b"/>
              <a:pathLst>
                <a:path w="1510665" h="666114">
                  <a:moveTo>
                    <a:pt x="0" y="332803"/>
                  </a:moveTo>
                  <a:lnTo>
                    <a:pt x="10939" y="276043"/>
                  </a:lnTo>
                  <a:lnTo>
                    <a:pt x="42549" y="222398"/>
                  </a:lnTo>
                  <a:lnTo>
                    <a:pt x="93016" y="172669"/>
                  </a:lnTo>
                  <a:lnTo>
                    <a:pt x="124753" y="149522"/>
                  </a:lnTo>
                  <a:lnTo>
                    <a:pt x="160525" y="127653"/>
                  </a:lnTo>
                  <a:lnTo>
                    <a:pt x="200103" y="107162"/>
                  </a:lnTo>
                  <a:lnTo>
                    <a:pt x="243262" y="88148"/>
                  </a:lnTo>
                  <a:lnTo>
                    <a:pt x="289775" y="70713"/>
                  </a:lnTo>
                  <a:lnTo>
                    <a:pt x="339414" y="54955"/>
                  </a:lnTo>
                  <a:lnTo>
                    <a:pt x="391953" y="40974"/>
                  </a:lnTo>
                  <a:lnTo>
                    <a:pt x="447166" y="28870"/>
                  </a:lnTo>
                  <a:lnTo>
                    <a:pt x="504826" y="18743"/>
                  </a:lnTo>
                  <a:lnTo>
                    <a:pt x="564705" y="10692"/>
                  </a:lnTo>
                  <a:lnTo>
                    <a:pt x="626578" y="4818"/>
                  </a:lnTo>
                  <a:lnTo>
                    <a:pt x="690217" y="1221"/>
                  </a:lnTo>
                  <a:lnTo>
                    <a:pt x="755396" y="0"/>
                  </a:lnTo>
                  <a:lnTo>
                    <a:pt x="820555" y="1221"/>
                  </a:lnTo>
                  <a:lnTo>
                    <a:pt x="884177" y="4818"/>
                  </a:lnTo>
                  <a:lnTo>
                    <a:pt x="946035" y="10692"/>
                  </a:lnTo>
                  <a:lnTo>
                    <a:pt x="1005901" y="18743"/>
                  </a:lnTo>
                  <a:lnTo>
                    <a:pt x="1063548" y="28870"/>
                  </a:lnTo>
                  <a:lnTo>
                    <a:pt x="1118751" y="40974"/>
                  </a:lnTo>
                  <a:lnTo>
                    <a:pt x="1171282" y="54955"/>
                  </a:lnTo>
                  <a:lnTo>
                    <a:pt x="1220914" y="70713"/>
                  </a:lnTo>
                  <a:lnTo>
                    <a:pt x="1267420" y="88148"/>
                  </a:lnTo>
                  <a:lnTo>
                    <a:pt x="1310574" y="107162"/>
                  </a:lnTo>
                  <a:lnTo>
                    <a:pt x="1350149" y="127653"/>
                  </a:lnTo>
                  <a:lnTo>
                    <a:pt x="1385917" y="149522"/>
                  </a:lnTo>
                  <a:lnTo>
                    <a:pt x="1417652" y="172669"/>
                  </a:lnTo>
                  <a:lnTo>
                    <a:pt x="1468116" y="222398"/>
                  </a:lnTo>
                  <a:lnTo>
                    <a:pt x="1499725" y="276043"/>
                  </a:lnTo>
                  <a:lnTo>
                    <a:pt x="1510664" y="332803"/>
                  </a:lnTo>
                  <a:lnTo>
                    <a:pt x="1507892" y="361523"/>
                  </a:lnTo>
                  <a:lnTo>
                    <a:pt x="1486391" y="416828"/>
                  </a:lnTo>
                  <a:lnTo>
                    <a:pt x="1445127" y="468620"/>
                  </a:lnTo>
                  <a:lnTo>
                    <a:pt x="1385917" y="516100"/>
                  </a:lnTo>
                  <a:lnTo>
                    <a:pt x="1350149" y="537973"/>
                  </a:lnTo>
                  <a:lnTo>
                    <a:pt x="1310574" y="558468"/>
                  </a:lnTo>
                  <a:lnTo>
                    <a:pt x="1267420" y="577485"/>
                  </a:lnTo>
                  <a:lnTo>
                    <a:pt x="1220914" y="594925"/>
                  </a:lnTo>
                  <a:lnTo>
                    <a:pt x="1171282" y="610687"/>
                  </a:lnTo>
                  <a:lnTo>
                    <a:pt x="1118751" y="624671"/>
                  </a:lnTo>
                  <a:lnTo>
                    <a:pt x="1063548" y="636779"/>
                  </a:lnTo>
                  <a:lnTo>
                    <a:pt x="1005901" y="646908"/>
                  </a:lnTo>
                  <a:lnTo>
                    <a:pt x="946035" y="654961"/>
                  </a:lnTo>
                  <a:lnTo>
                    <a:pt x="884177" y="660837"/>
                  </a:lnTo>
                  <a:lnTo>
                    <a:pt x="820555" y="664436"/>
                  </a:lnTo>
                  <a:lnTo>
                    <a:pt x="755396" y="665657"/>
                  </a:lnTo>
                  <a:lnTo>
                    <a:pt x="690217" y="664436"/>
                  </a:lnTo>
                  <a:lnTo>
                    <a:pt x="626578" y="660837"/>
                  </a:lnTo>
                  <a:lnTo>
                    <a:pt x="564705" y="654961"/>
                  </a:lnTo>
                  <a:lnTo>
                    <a:pt x="504826" y="646908"/>
                  </a:lnTo>
                  <a:lnTo>
                    <a:pt x="447166" y="636779"/>
                  </a:lnTo>
                  <a:lnTo>
                    <a:pt x="391953" y="624671"/>
                  </a:lnTo>
                  <a:lnTo>
                    <a:pt x="339414" y="610687"/>
                  </a:lnTo>
                  <a:lnTo>
                    <a:pt x="289775" y="594925"/>
                  </a:lnTo>
                  <a:lnTo>
                    <a:pt x="243262" y="577485"/>
                  </a:lnTo>
                  <a:lnTo>
                    <a:pt x="200103" y="558468"/>
                  </a:lnTo>
                  <a:lnTo>
                    <a:pt x="160525" y="537973"/>
                  </a:lnTo>
                  <a:lnTo>
                    <a:pt x="124753" y="516100"/>
                  </a:lnTo>
                  <a:lnTo>
                    <a:pt x="93016" y="492949"/>
                  </a:lnTo>
                  <a:lnTo>
                    <a:pt x="42549" y="443213"/>
                  </a:lnTo>
                  <a:lnTo>
                    <a:pt x="10939" y="389565"/>
                  </a:lnTo>
                  <a:lnTo>
                    <a:pt x="0" y="332803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468739" y="5506313"/>
            <a:ext cx="9042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Arri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al_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e_Time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354957" y="2310129"/>
            <a:ext cx="1261745" cy="787400"/>
            <a:chOff x="4354957" y="2310129"/>
            <a:chExt cx="1261745" cy="787400"/>
          </a:xfrm>
        </p:grpSpPr>
        <p:sp>
          <p:nvSpPr>
            <p:cNvPr id="64" name="object 64"/>
            <p:cNvSpPr/>
            <p:nvPr/>
          </p:nvSpPr>
          <p:spPr>
            <a:xfrm>
              <a:off x="4367657" y="2322829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617981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6"/>
                  </a:lnTo>
                  <a:lnTo>
                    <a:pt x="339022" y="40938"/>
                  </a:lnTo>
                  <a:lnTo>
                    <a:pt x="290099" y="57993"/>
                  </a:lnTo>
                  <a:lnTo>
                    <a:pt x="244071" y="77632"/>
                  </a:lnTo>
                  <a:lnTo>
                    <a:pt x="201196" y="99694"/>
                  </a:lnTo>
                  <a:lnTo>
                    <a:pt x="161734" y="124021"/>
                  </a:lnTo>
                  <a:lnTo>
                    <a:pt x="125944" y="150453"/>
                  </a:lnTo>
                  <a:lnTo>
                    <a:pt x="94085" y="178830"/>
                  </a:lnTo>
                  <a:lnTo>
                    <a:pt x="66417" y="208992"/>
                  </a:lnTo>
                  <a:lnTo>
                    <a:pt x="43198" y="240780"/>
                  </a:lnTo>
                  <a:lnTo>
                    <a:pt x="11145" y="308596"/>
                  </a:lnTo>
                  <a:lnTo>
                    <a:pt x="0" y="381000"/>
                  </a:lnTo>
                  <a:lnTo>
                    <a:pt x="2829" y="417695"/>
                  </a:lnTo>
                  <a:lnTo>
                    <a:pt x="24687" y="487965"/>
                  </a:lnTo>
                  <a:lnTo>
                    <a:pt x="66417" y="553007"/>
                  </a:lnTo>
                  <a:lnTo>
                    <a:pt x="94085" y="583169"/>
                  </a:lnTo>
                  <a:lnTo>
                    <a:pt x="125944" y="611546"/>
                  </a:lnTo>
                  <a:lnTo>
                    <a:pt x="161734" y="637978"/>
                  </a:lnTo>
                  <a:lnTo>
                    <a:pt x="201196" y="662305"/>
                  </a:lnTo>
                  <a:lnTo>
                    <a:pt x="244071" y="684367"/>
                  </a:lnTo>
                  <a:lnTo>
                    <a:pt x="290099" y="704006"/>
                  </a:lnTo>
                  <a:lnTo>
                    <a:pt x="339022" y="721061"/>
                  </a:lnTo>
                  <a:lnTo>
                    <a:pt x="390580" y="735373"/>
                  </a:lnTo>
                  <a:lnTo>
                    <a:pt x="444514" y="746783"/>
                  </a:lnTo>
                  <a:lnTo>
                    <a:pt x="500565" y="755130"/>
                  </a:lnTo>
                  <a:lnTo>
                    <a:pt x="558474" y="760256"/>
                  </a:lnTo>
                  <a:lnTo>
                    <a:pt x="617981" y="762000"/>
                  </a:lnTo>
                  <a:lnTo>
                    <a:pt x="677509" y="760256"/>
                  </a:lnTo>
                  <a:lnTo>
                    <a:pt x="735433" y="755130"/>
                  </a:lnTo>
                  <a:lnTo>
                    <a:pt x="791495" y="746783"/>
                  </a:lnTo>
                  <a:lnTo>
                    <a:pt x="845436" y="735373"/>
                  </a:lnTo>
                  <a:lnTo>
                    <a:pt x="896997" y="721061"/>
                  </a:lnTo>
                  <a:lnTo>
                    <a:pt x="945920" y="704006"/>
                  </a:lnTo>
                  <a:lnTo>
                    <a:pt x="991947" y="684367"/>
                  </a:lnTo>
                  <a:lnTo>
                    <a:pt x="1034817" y="662305"/>
                  </a:lnTo>
                  <a:lnTo>
                    <a:pt x="1074274" y="637978"/>
                  </a:lnTo>
                  <a:lnTo>
                    <a:pt x="1110057" y="611546"/>
                  </a:lnTo>
                  <a:lnTo>
                    <a:pt x="1141909" y="583169"/>
                  </a:lnTo>
                  <a:lnTo>
                    <a:pt x="1169570" y="553007"/>
                  </a:lnTo>
                  <a:lnTo>
                    <a:pt x="1192782" y="521219"/>
                  </a:lnTo>
                  <a:lnTo>
                    <a:pt x="1224823" y="453403"/>
                  </a:lnTo>
                  <a:lnTo>
                    <a:pt x="1235964" y="381000"/>
                  </a:lnTo>
                  <a:lnTo>
                    <a:pt x="1233135" y="344304"/>
                  </a:lnTo>
                  <a:lnTo>
                    <a:pt x="1211286" y="274034"/>
                  </a:lnTo>
                  <a:lnTo>
                    <a:pt x="1169570" y="208992"/>
                  </a:lnTo>
                  <a:lnTo>
                    <a:pt x="1141909" y="178830"/>
                  </a:lnTo>
                  <a:lnTo>
                    <a:pt x="1110057" y="150453"/>
                  </a:lnTo>
                  <a:lnTo>
                    <a:pt x="1074274" y="124021"/>
                  </a:lnTo>
                  <a:lnTo>
                    <a:pt x="1034817" y="99694"/>
                  </a:lnTo>
                  <a:lnTo>
                    <a:pt x="991947" y="77632"/>
                  </a:lnTo>
                  <a:lnTo>
                    <a:pt x="945920" y="57993"/>
                  </a:lnTo>
                  <a:lnTo>
                    <a:pt x="896997" y="40938"/>
                  </a:lnTo>
                  <a:lnTo>
                    <a:pt x="845436" y="26626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67657" y="2322829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0" y="381000"/>
                  </a:moveTo>
                  <a:lnTo>
                    <a:pt x="11145" y="308596"/>
                  </a:lnTo>
                  <a:lnTo>
                    <a:pt x="43198" y="240780"/>
                  </a:lnTo>
                  <a:lnTo>
                    <a:pt x="66417" y="208992"/>
                  </a:lnTo>
                  <a:lnTo>
                    <a:pt x="94085" y="178830"/>
                  </a:lnTo>
                  <a:lnTo>
                    <a:pt x="125944" y="150453"/>
                  </a:lnTo>
                  <a:lnTo>
                    <a:pt x="161734" y="124021"/>
                  </a:lnTo>
                  <a:lnTo>
                    <a:pt x="201196" y="99694"/>
                  </a:lnTo>
                  <a:lnTo>
                    <a:pt x="244071" y="77632"/>
                  </a:lnTo>
                  <a:lnTo>
                    <a:pt x="290099" y="57993"/>
                  </a:lnTo>
                  <a:lnTo>
                    <a:pt x="339022" y="40938"/>
                  </a:lnTo>
                  <a:lnTo>
                    <a:pt x="390580" y="26626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1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6"/>
                  </a:lnTo>
                  <a:lnTo>
                    <a:pt x="896997" y="40938"/>
                  </a:lnTo>
                  <a:lnTo>
                    <a:pt x="945920" y="57993"/>
                  </a:lnTo>
                  <a:lnTo>
                    <a:pt x="991947" y="77632"/>
                  </a:lnTo>
                  <a:lnTo>
                    <a:pt x="1034817" y="99694"/>
                  </a:lnTo>
                  <a:lnTo>
                    <a:pt x="1074274" y="124021"/>
                  </a:lnTo>
                  <a:lnTo>
                    <a:pt x="1110057" y="150453"/>
                  </a:lnTo>
                  <a:lnTo>
                    <a:pt x="1141909" y="178830"/>
                  </a:lnTo>
                  <a:lnTo>
                    <a:pt x="1169570" y="208992"/>
                  </a:lnTo>
                  <a:lnTo>
                    <a:pt x="1192782" y="240780"/>
                  </a:lnTo>
                  <a:lnTo>
                    <a:pt x="1224823" y="308596"/>
                  </a:lnTo>
                  <a:lnTo>
                    <a:pt x="1235964" y="381000"/>
                  </a:lnTo>
                  <a:lnTo>
                    <a:pt x="1233135" y="417695"/>
                  </a:lnTo>
                  <a:lnTo>
                    <a:pt x="1211286" y="487965"/>
                  </a:lnTo>
                  <a:lnTo>
                    <a:pt x="1169570" y="553007"/>
                  </a:lnTo>
                  <a:lnTo>
                    <a:pt x="1141909" y="583169"/>
                  </a:lnTo>
                  <a:lnTo>
                    <a:pt x="1110057" y="611546"/>
                  </a:lnTo>
                  <a:lnTo>
                    <a:pt x="1074274" y="637978"/>
                  </a:lnTo>
                  <a:lnTo>
                    <a:pt x="1034817" y="662305"/>
                  </a:lnTo>
                  <a:lnTo>
                    <a:pt x="991947" y="684367"/>
                  </a:lnTo>
                  <a:lnTo>
                    <a:pt x="945920" y="704006"/>
                  </a:lnTo>
                  <a:lnTo>
                    <a:pt x="896997" y="721061"/>
                  </a:lnTo>
                  <a:lnTo>
                    <a:pt x="845436" y="735373"/>
                  </a:lnTo>
                  <a:lnTo>
                    <a:pt x="791495" y="746783"/>
                  </a:lnTo>
                  <a:lnTo>
                    <a:pt x="735433" y="755130"/>
                  </a:lnTo>
                  <a:lnTo>
                    <a:pt x="677509" y="760256"/>
                  </a:lnTo>
                  <a:lnTo>
                    <a:pt x="617981" y="762000"/>
                  </a:lnTo>
                  <a:lnTo>
                    <a:pt x="558474" y="760256"/>
                  </a:lnTo>
                  <a:lnTo>
                    <a:pt x="500565" y="755130"/>
                  </a:lnTo>
                  <a:lnTo>
                    <a:pt x="444514" y="746783"/>
                  </a:lnTo>
                  <a:lnTo>
                    <a:pt x="390580" y="735373"/>
                  </a:lnTo>
                  <a:lnTo>
                    <a:pt x="339022" y="721061"/>
                  </a:lnTo>
                  <a:lnTo>
                    <a:pt x="290099" y="704006"/>
                  </a:lnTo>
                  <a:lnTo>
                    <a:pt x="244071" y="684367"/>
                  </a:lnTo>
                  <a:lnTo>
                    <a:pt x="201196" y="662305"/>
                  </a:lnTo>
                  <a:lnTo>
                    <a:pt x="161734" y="637978"/>
                  </a:lnTo>
                  <a:lnTo>
                    <a:pt x="125944" y="611546"/>
                  </a:lnTo>
                  <a:lnTo>
                    <a:pt x="94085" y="583169"/>
                  </a:lnTo>
                  <a:lnTo>
                    <a:pt x="66417" y="553007"/>
                  </a:lnTo>
                  <a:lnTo>
                    <a:pt x="43198" y="521219"/>
                  </a:lnTo>
                  <a:lnTo>
                    <a:pt x="11145" y="453403"/>
                  </a:lnTo>
                  <a:lnTo>
                    <a:pt x="0" y="3810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736338" y="2578988"/>
            <a:ext cx="4997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787010" y="3396234"/>
            <a:ext cx="1261745" cy="787400"/>
            <a:chOff x="4787010" y="3396234"/>
            <a:chExt cx="1261745" cy="787400"/>
          </a:xfrm>
        </p:grpSpPr>
        <p:sp>
          <p:nvSpPr>
            <p:cNvPr id="68" name="object 68"/>
            <p:cNvSpPr/>
            <p:nvPr/>
          </p:nvSpPr>
          <p:spPr>
            <a:xfrm>
              <a:off x="4799710" y="3408934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617981" y="0"/>
                  </a:moveTo>
                  <a:lnTo>
                    <a:pt x="558474" y="1743"/>
                  </a:lnTo>
                  <a:lnTo>
                    <a:pt x="500565" y="6869"/>
                  </a:lnTo>
                  <a:lnTo>
                    <a:pt x="444514" y="15216"/>
                  </a:lnTo>
                  <a:lnTo>
                    <a:pt x="390580" y="26626"/>
                  </a:lnTo>
                  <a:lnTo>
                    <a:pt x="339022" y="40938"/>
                  </a:lnTo>
                  <a:lnTo>
                    <a:pt x="290099" y="57993"/>
                  </a:lnTo>
                  <a:lnTo>
                    <a:pt x="244071" y="77632"/>
                  </a:lnTo>
                  <a:lnTo>
                    <a:pt x="201196" y="99694"/>
                  </a:lnTo>
                  <a:lnTo>
                    <a:pt x="161734" y="124021"/>
                  </a:lnTo>
                  <a:lnTo>
                    <a:pt x="125944" y="150453"/>
                  </a:lnTo>
                  <a:lnTo>
                    <a:pt x="94085" y="178830"/>
                  </a:lnTo>
                  <a:lnTo>
                    <a:pt x="66417" y="208992"/>
                  </a:lnTo>
                  <a:lnTo>
                    <a:pt x="43198" y="240780"/>
                  </a:lnTo>
                  <a:lnTo>
                    <a:pt x="11145" y="308596"/>
                  </a:lnTo>
                  <a:lnTo>
                    <a:pt x="0" y="380999"/>
                  </a:lnTo>
                  <a:lnTo>
                    <a:pt x="2829" y="417695"/>
                  </a:lnTo>
                  <a:lnTo>
                    <a:pt x="24687" y="487965"/>
                  </a:lnTo>
                  <a:lnTo>
                    <a:pt x="66417" y="553007"/>
                  </a:lnTo>
                  <a:lnTo>
                    <a:pt x="94085" y="583169"/>
                  </a:lnTo>
                  <a:lnTo>
                    <a:pt x="125944" y="611546"/>
                  </a:lnTo>
                  <a:lnTo>
                    <a:pt x="161734" y="637978"/>
                  </a:lnTo>
                  <a:lnTo>
                    <a:pt x="201196" y="662305"/>
                  </a:lnTo>
                  <a:lnTo>
                    <a:pt x="244071" y="684367"/>
                  </a:lnTo>
                  <a:lnTo>
                    <a:pt x="290099" y="704006"/>
                  </a:lnTo>
                  <a:lnTo>
                    <a:pt x="339022" y="721061"/>
                  </a:lnTo>
                  <a:lnTo>
                    <a:pt x="390580" y="735373"/>
                  </a:lnTo>
                  <a:lnTo>
                    <a:pt x="444514" y="746783"/>
                  </a:lnTo>
                  <a:lnTo>
                    <a:pt x="500565" y="755130"/>
                  </a:lnTo>
                  <a:lnTo>
                    <a:pt x="558474" y="760256"/>
                  </a:lnTo>
                  <a:lnTo>
                    <a:pt x="617981" y="761999"/>
                  </a:lnTo>
                  <a:lnTo>
                    <a:pt x="677509" y="760256"/>
                  </a:lnTo>
                  <a:lnTo>
                    <a:pt x="735433" y="755130"/>
                  </a:lnTo>
                  <a:lnTo>
                    <a:pt x="791495" y="746783"/>
                  </a:lnTo>
                  <a:lnTo>
                    <a:pt x="845436" y="735373"/>
                  </a:lnTo>
                  <a:lnTo>
                    <a:pt x="896997" y="721061"/>
                  </a:lnTo>
                  <a:lnTo>
                    <a:pt x="945920" y="704006"/>
                  </a:lnTo>
                  <a:lnTo>
                    <a:pt x="991947" y="684367"/>
                  </a:lnTo>
                  <a:lnTo>
                    <a:pt x="1034817" y="662305"/>
                  </a:lnTo>
                  <a:lnTo>
                    <a:pt x="1074274" y="637978"/>
                  </a:lnTo>
                  <a:lnTo>
                    <a:pt x="1110057" y="611546"/>
                  </a:lnTo>
                  <a:lnTo>
                    <a:pt x="1141909" y="583169"/>
                  </a:lnTo>
                  <a:lnTo>
                    <a:pt x="1169570" y="553007"/>
                  </a:lnTo>
                  <a:lnTo>
                    <a:pt x="1192782" y="521219"/>
                  </a:lnTo>
                  <a:lnTo>
                    <a:pt x="1224823" y="453403"/>
                  </a:lnTo>
                  <a:lnTo>
                    <a:pt x="1235964" y="380999"/>
                  </a:lnTo>
                  <a:lnTo>
                    <a:pt x="1233135" y="344304"/>
                  </a:lnTo>
                  <a:lnTo>
                    <a:pt x="1211286" y="274034"/>
                  </a:lnTo>
                  <a:lnTo>
                    <a:pt x="1169570" y="208992"/>
                  </a:lnTo>
                  <a:lnTo>
                    <a:pt x="1141909" y="178830"/>
                  </a:lnTo>
                  <a:lnTo>
                    <a:pt x="1110057" y="150453"/>
                  </a:lnTo>
                  <a:lnTo>
                    <a:pt x="1074274" y="124021"/>
                  </a:lnTo>
                  <a:lnTo>
                    <a:pt x="1034817" y="99694"/>
                  </a:lnTo>
                  <a:lnTo>
                    <a:pt x="991947" y="77632"/>
                  </a:lnTo>
                  <a:lnTo>
                    <a:pt x="945920" y="57993"/>
                  </a:lnTo>
                  <a:lnTo>
                    <a:pt x="896997" y="40938"/>
                  </a:lnTo>
                  <a:lnTo>
                    <a:pt x="845436" y="26626"/>
                  </a:lnTo>
                  <a:lnTo>
                    <a:pt x="791495" y="15216"/>
                  </a:lnTo>
                  <a:lnTo>
                    <a:pt x="735433" y="6869"/>
                  </a:lnTo>
                  <a:lnTo>
                    <a:pt x="67750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99710" y="3408934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0" y="380999"/>
                  </a:moveTo>
                  <a:lnTo>
                    <a:pt x="11145" y="308596"/>
                  </a:lnTo>
                  <a:lnTo>
                    <a:pt x="43198" y="240780"/>
                  </a:lnTo>
                  <a:lnTo>
                    <a:pt x="66417" y="208992"/>
                  </a:lnTo>
                  <a:lnTo>
                    <a:pt x="94085" y="178830"/>
                  </a:lnTo>
                  <a:lnTo>
                    <a:pt x="125944" y="150453"/>
                  </a:lnTo>
                  <a:lnTo>
                    <a:pt x="161734" y="124021"/>
                  </a:lnTo>
                  <a:lnTo>
                    <a:pt x="201196" y="99694"/>
                  </a:lnTo>
                  <a:lnTo>
                    <a:pt x="244071" y="77632"/>
                  </a:lnTo>
                  <a:lnTo>
                    <a:pt x="290099" y="57993"/>
                  </a:lnTo>
                  <a:lnTo>
                    <a:pt x="339022" y="40938"/>
                  </a:lnTo>
                  <a:lnTo>
                    <a:pt x="390580" y="26626"/>
                  </a:lnTo>
                  <a:lnTo>
                    <a:pt x="444514" y="15216"/>
                  </a:lnTo>
                  <a:lnTo>
                    <a:pt x="500565" y="6869"/>
                  </a:lnTo>
                  <a:lnTo>
                    <a:pt x="558474" y="1743"/>
                  </a:lnTo>
                  <a:lnTo>
                    <a:pt x="617981" y="0"/>
                  </a:lnTo>
                  <a:lnTo>
                    <a:pt x="677509" y="1743"/>
                  </a:lnTo>
                  <a:lnTo>
                    <a:pt x="735433" y="6869"/>
                  </a:lnTo>
                  <a:lnTo>
                    <a:pt x="791495" y="15216"/>
                  </a:lnTo>
                  <a:lnTo>
                    <a:pt x="845436" y="26626"/>
                  </a:lnTo>
                  <a:lnTo>
                    <a:pt x="896997" y="40938"/>
                  </a:lnTo>
                  <a:lnTo>
                    <a:pt x="945920" y="57993"/>
                  </a:lnTo>
                  <a:lnTo>
                    <a:pt x="991947" y="77632"/>
                  </a:lnTo>
                  <a:lnTo>
                    <a:pt x="1034817" y="99694"/>
                  </a:lnTo>
                  <a:lnTo>
                    <a:pt x="1074274" y="124021"/>
                  </a:lnTo>
                  <a:lnTo>
                    <a:pt x="1110057" y="150453"/>
                  </a:lnTo>
                  <a:lnTo>
                    <a:pt x="1141909" y="178830"/>
                  </a:lnTo>
                  <a:lnTo>
                    <a:pt x="1169570" y="208992"/>
                  </a:lnTo>
                  <a:lnTo>
                    <a:pt x="1192782" y="240780"/>
                  </a:lnTo>
                  <a:lnTo>
                    <a:pt x="1224823" y="308596"/>
                  </a:lnTo>
                  <a:lnTo>
                    <a:pt x="1235964" y="380999"/>
                  </a:lnTo>
                  <a:lnTo>
                    <a:pt x="1233135" y="417695"/>
                  </a:lnTo>
                  <a:lnTo>
                    <a:pt x="1211286" y="487965"/>
                  </a:lnTo>
                  <a:lnTo>
                    <a:pt x="1169570" y="553007"/>
                  </a:lnTo>
                  <a:lnTo>
                    <a:pt x="1141909" y="583169"/>
                  </a:lnTo>
                  <a:lnTo>
                    <a:pt x="1110057" y="611546"/>
                  </a:lnTo>
                  <a:lnTo>
                    <a:pt x="1074274" y="637978"/>
                  </a:lnTo>
                  <a:lnTo>
                    <a:pt x="1034817" y="662305"/>
                  </a:lnTo>
                  <a:lnTo>
                    <a:pt x="991947" y="684367"/>
                  </a:lnTo>
                  <a:lnTo>
                    <a:pt x="945920" y="704006"/>
                  </a:lnTo>
                  <a:lnTo>
                    <a:pt x="896997" y="721061"/>
                  </a:lnTo>
                  <a:lnTo>
                    <a:pt x="845436" y="735373"/>
                  </a:lnTo>
                  <a:lnTo>
                    <a:pt x="791495" y="746783"/>
                  </a:lnTo>
                  <a:lnTo>
                    <a:pt x="735433" y="755130"/>
                  </a:lnTo>
                  <a:lnTo>
                    <a:pt x="677509" y="760256"/>
                  </a:lnTo>
                  <a:lnTo>
                    <a:pt x="617981" y="761999"/>
                  </a:lnTo>
                  <a:lnTo>
                    <a:pt x="558474" y="760256"/>
                  </a:lnTo>
                  <a:lnTo>
                    <a:pt x="500565" y="755130"/>
                  </a:lnTo>
                  <a:lnTo>
                    <a:pt x="444514" y="746783"/>
                  </a:lnTo>
                  <a:lnTo>
                    <a:pt x="390580" y="735373"/>
                  </a:lnTo>
                  <a:lnTo>
                    <a:pt x="339022" y="721061"/>
                  </a:lnTo>
                  <a:lnTo>
                    <a:pt x="290099" y="704006"/>
                  </a:lnTo>
                  <a:lnTo>
                    <a:pt x="244071" y="684367"/>
                  </a:lnTo>
                  <a:lnTo>
                    <a:pt x="201196" y="662305"/>
                  </a:lnTo>
                  <a:lnTo>
                    <a:pt x="161734" y="637978"/>
                  </a:lnTo>
                  <a:lnTo>
                    <a:pt x="125944" y="611546"/>
                  </a:lnTo>
                  <a:lnTo>
                    <a:pt x="94085" y="583169"/>
                  </a:lnTo>
                  <a:lnTo>
                    <a:pt x="66417" y="553007"/>
                  </a:lnTo>
                  <a:lnTo>
                    <a:pt x="43198" y="521219"/>
                  </a:lnTo>
                  <a:lnTo>
                    <a:pt x="11145" y="453403"/>
                  </a:lnTo>
                  <a:lnTo>
                    <a:pt x="0" y="38099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157596" y="3558666"/>
            <a:ext cx="5194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First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024882" y="1347977"/>
            <a:ext cx="1261745" cy="787400"/>
            <a:chOff x="5024882" y="1347977"/>
            <a:chExt cx="1261745" cy="787400"/>
          </a:xfrm>
        </p:grpSpPr>
        <p:sp>
          <p:nvSpPr>
            <p:cNvPr id="72" name="object 72"/>
            <p:cNvSpPr/>
            <p:nvPr/>
          </p:nvSpPr>
          <p:spPr>
            <a:xfrm>
              <a:off x="5037582" y="1360677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617981" y="0"/>
                  </a:moveTo>
                  <a:lnTo>
                    <a:pt x="558454" y="1743"/>
                  </a:lnTo>
                  <a:lnTo>
                    <a:pt x="500530" y="6869"/>
                  </a:lnTo>
                  <a:lnTo>
                    <a:pt x="444468" y="15216"/>
                  </a:lnTo>
                  <a:lnTo>
                    <a:pt x="390527" y="26626"/>
                  </a:lnTo>
                  <a:lnTo>
                    <a:pt x="338966" y="40938"/>
                  </a:lnTo>
                  <a:lnTo>
                    <a:pt x="290043" y="57993"/>
                  </a:lnTo>
                  <a:lnTo>
                    <a:pt x="244016" y="77632"/>
                  </a:lnTo>
                  <a:lnTo>
                    <a:pt x="201146" y="99694"/>
                  </a:lnTo>
                  <a:lnTo>
                    <a:pt x="161689" y="124021"/>
                  </a:lnTo>
                  <a:lnTo>
                    <a:pt x="125906" y="150453"/>
                  </a:lnTo>
                  <a:lnTo>
                    <a:pt x="94054" y="178830"/>
                  </a:lnTo>
                  <a:lnTo>
                    <a:pt x="66393" y="208992"/>
                  </a:lnTo>
                  <a:lnTo>
                    <a:pt x="43181" y="240780"/>
                  </a:lnTo>
                  <a:lnTo>
                    <a:pt x="11140" y="308596"/>
                  </a:lnTo>
                  <a:lnTo>
                    <a:pt x="0" y="381000"/>
                  </a:lnTo>
                  <a:lnTo>
                    <a:pt x="2828" y="417695"/>
                  </a:lnTo>
                  <a:lnTo>
                    <a:pt x="24677" y="487965"/>
                  </a:lnTo>
                  <a:lnTo>
                    <a:pt x="66393" y="553007"/>
                  </a:lnTo>
                  <a:lnTo>
                    <a:pt x="94054" y="583169"/>
                  </a:lnTo>
                  <a:lnTo>
                    <a:pt x="125906" y="611546"/>
                  </a:lnTo>
                  <a:lnTo>
                    <a:pt x="161689" y="637978"/>
                  </a:lnTo>
                  <a:lnTo>
                    <a:pt x="201146" y="662305"/>
                  </a:lnTo>
                  <a:lnTo>
                    <a:pt x="244016" y="684367"/>
                  </a:lnTo>
                  <a:lnTo>
                    <a:pt x="290043" y="704006"/>
                  </a:lnTo>
                  <a:lnTo>
                    <a:pt x="338966" y="721061"/>
                  </a:lnTo>
                  <a:lnTo>
                    <a:pt x="390527" y="735373"/>
                  </a:lnTo>
                  <a:lnTo>
                    <a:pt x="444468" y="746783"/>
                  </a:lnTo>
                  <a:lnTo>
                    <a:pt x="500530" y="755130"/>
                  </a:lnTo>
                  <a:lnTo>
                    <a:pt x="558454" y="760256"/>
                  </a:lnTo>
                  <a:lnTo>
                    <a:pt x="617981" y="762000"/>
                  </a:lnTo>
                  <a:lnTo>
                    <a:pt x="677489" y="760256"/>
                  </a:lnTo>
                  <a:lnTo>
                    <a:pt x="735398" y="755130"/>
                  </a:lnTo>
                  <a:lnTo>
                    <a:pt x="791449" y="746783"/>
                  </a:lnTo>
                  <a:lnTo>
                    <a:pt x="845383" y="735373"/>
                  </a:lnTo>
                  <a:lnTo>
                    <a:pt x="896941" y="721061"/>
                  </a:lnTo>
                  <a:lnTo>
                    <a:pt x="945864" y="704006"/>
                  </a:lnTo>
                  <a:lnTo>
                    <a:pt x="991892" y="684367"/>
                  </a:lnTo>
                  <a:lnTo>
                    <a:pt x="1034767" y="662305"/>
                  </a:lnTo>
                  <a:lnTo>
                    <a:pt x="1074229" y="637978"/>
                  </a:lnTo>
                  <a:lnTo>
                    <a:pt x="1110019" y="611546"/>
                  </a:lnTo>
                  <a:lnTo>
                    <a:pt x="1141878" y="583169"/>
                  </a:lnTo>
                  <a:lnTo>
                    <a:pt x="1169546" y="553007"/>
                  </a:lnTo>
                  <a:lnTo>
                    <a:pt x="1192765" y="521219"/>
                  </a:lnTo>
                  <a:lnTo>
                    <a:pt x="1224818" y="453403"/>
                  </a:lnTo>
                  <a:lnTo>
                    <a:pt x="1235964" y="381000"/>
                  </a:lnTo>
                  <a:lnTo>
                    <a:pt x="1233134" y="344304"/>
                  </a:lnTo>
                  <a:lnTo>
                    <a:pt x="1211276" y="274034"/>
                  </a:lnTo>
                  <a:lnTo>
                    <a:pt x="1169546" y="208992"/>
                  </a:lnTo>
                  <a:lnTo>
                    <a:pt x="1141878" y="178830"/>
                  </a:lnTo>
                  <a:lnTo>
                    <a:pt x="1110019" y="150453"/>
                  </a:lnTo>
                  <a:lnTo>
                    <a:pt x="1074229" y="124021"/>
                  </a:lnTo>
                  <a:lnTo>
                    <a:pt x="1034767" y="99694"/>
                  </a:lnTo>
                  <a:lnTo>
                    <a:pt x="991892" y="77632"/>
                  </a:lnTo>
                  <a:lnTo>
                    <a:pt x="945864" y="57993"/>
                  </a:lnTo>
                  <a:lnTo>
                    <a:pt x="896941" y="40938"/>
                  </a:lnTo>
                  <a:lnTo>
                    <a:pt x="845383" y="26626"/>
                  </a:lnTo>
                  <a:lnTo>
                    <a:pt x="791449" y="15216"/>
                  </a:lnTo>
                  <a:lnTo>
                    <a:pt x="735398" y="6869"/>
                  </a:lnTo>
                  <a:lnTo>
                    <a:pt x="677489" y="1743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37582" y="1360677"/>
              <a:ext cx="1236345" cy="762000"/>
            </a:xfrm>
            <a:custGeom>
              <a:avLst/>
              <a:gdLst/>
              <a:ahLst/>
              <a:cxnLst/>
              <a:rect l="l" t="t" r="r" b="b"/>
              <a:pathLst>
                <a:path w="1236345" h="762000">
                  <a:moveTo>
                    <a:pt x="0" y="381000"/>
                  </a:moveTo>
                  <a:lnTo>
                    <a:pt x="11140" y="308596"/>
                  </a:lnTo>
                  <a:lnTo>
                    <a:pt x="43181" y="240780"/>
                  </a:lnTo>
                  <a:lnTo>
                    <a:pt x="66393" y="208992"/>
                  </a:lnTo>
                  <a:lnTo>
                    <a:pt x="94054" y="178830"/>
                  </a:lnTo>
                  <a:lnTo>
                    <a:pt x="125906" y="150453"/>
                  </a:lnTo>
                  <a:lnTo>
                    <a:pt x="161689" y="124021"/>
                  </a:lnTo>
                  <a:lnTo>
                    <a:pt x="201146" y="99694"/>
                  </a:lnTo>
                  <a:lnTo>
                    <a:pt x="244016" y="77632"/>
                  </a:lnTo>
                  <a:lnTo>
                    <a:pt x="290043" y="57993"/>
                  </a:lnTo>
                  <a:lnTo>
                    <a:pt x="338966" y="40938"/>
                  </a:lnTo>
                  <a:lnTo>
                    <a:pt x="390527" y="26626"/>
                  </a:lnTo>
                  <a:lnTo>
                    <a:pt x="444468" y="15216"/>
                  </a:lnTo>
                  <a:lnTo>
                    <a:pt x="500530" y="6869"/>
                  </a:lnTo>
                  <a:lnTo>
                    <a:pt x="558454" y="1743"/>
                  </a:lnTo>
                  <a:lnTo>
                    <a:pt x="617981" y="0"/>
                  </a:lnTo>
                  <a:lnTo>
                    <a:pt x="677489" y="1743"/>
                  </a:lnTo>
                  <a:lnTo>
                    <a:pt x="735398" y="6869"/>
                  </a:lnTo>
                  <a:lnTo>
                    <a:pt x="791449" y="15216"/>
                  </a:lnTo>
                  <a:lnTo>
                    <a:pt x="845383" y="26626"/>
                  </a:lnTo>
                  <a:lnTo>
                    <a:pt x="896941" y="40938"/>
                  </a:lnTo>
                  <a:lnTo>
                    <a:pt x="945864" y="57993"/>
                  </a:lnTo>
                  <a:lnTo>
                    <a:pt x="991892" y="77632"/>
                  </a:lnTo>
                  <a:lnTo>
                    <a:pt x="1034767" y="99694"/>
                  </a:lnTo>
                  <a:lnTo>
                    <a:pt x="1074229" y="124021"/>
                  </a:lnTo>
                  <a:lnTo>
                    <a:pt x="1110019" y="150453"/>
                  </a:lnTo>
                  <a:lnTo>
                    <a:pt x="1141878" y="178830"/>
                  </a:lnTo>
                  <a:lnTo>
                    <a:pt x="1169546" y="208992"/>
                  </a:lnTo>
                  <a:lnTo>
                    <a:pt x="1192765" y="240780"/>
                  </a:lnTo>
                  <a:lnTo>
                    <a:pt x="1224818" y="308596"/>
                  </a:lnTo>
                  <a:lnTo>
                    <a:pt x="1235964" y="381000"/>
                  </a:lnTo>
                  <a:lnTo>
                    <a:pt x="1233134" y="417695"/>
                  </a:lnTo>
                  <a:lnTo>
                    <a:pt x="1211276" y="487965"/>
                  </a:lnTo>
                  <a:lnTo>
                    <a:pt x="1169546" y="553007"/>
                  </a:lnTo>
                  <a:lnTo>
                    <a:pt x="1141878" y="583169"/>
                  </a:lnTo>
                  <a:lnTo>
                    <a:pt x="1110019" y="611546"/>
                  </a:lnTo>
                  <a:lnTo>
                    <a:pt x="1074229" y="637978"/>
                  </a:lnTo>
                  <a:lnTo>
                    <a:pt x="1034767" y="662305"/>
                  </a:lnTo>
                  <a:lnTo>
                    <a:pt x="991892" y="684367"/>
                  </a:lnTo>
                  <a:lnTo>
                    <a:pt x="945864" y="704006"/>
                  </a:lnTo>
                  <a:lnTo>
                    <a:pt x="896941" y="721061"/>
                  </a:lnTo>
                  <a:lnTo>
                    <a:pt x="845383" y="735373"/>
                  </a:lnTo>
                  <a:lnTo>
                    <a:pt x="791449" y="746783"/>
                  </a:lnTo>
                  <a:lnTo>
                    <a:pt x="735398" y="755130"/>
                  </a:lnTo>
                  <a:lnTo>
                    <a:pt x="677489" y="760256"/>
                  </a:lnTo>
                  <a:lnTo>
                    <a:pt x="617981" y="762000"/>
                  </a:lnTo>
                  <a:lnTo>
                    <a:pt x="558454" y="760256"/>
                  </a:lnTo>
                  <a:lnTo>
                    <a:pt x="500530" y="755130"/>
                  </a:lnTo>
                  <a:lnTo>
                    <a:pt x="444468" y="746783"/>
                  </a:lnTo>
                  <a:lnTo>
                    <a:pt x="390527" y="735373"/>
                  </a:lnTo>
                  <a:lnTo>
                    <a:pt x="338966" y="721061"/>
                  </a:lnTo>
                  <a:lnTo>
                    <a:pt x="290043" y="704006"/>
                  </a:lnTo>
                  <a:lnTo>
                    <a:pt x="244016" y="684367"/>
                  </a:lnTo>
                  <a:lnTo>
                    <a:pt x="201146" y="662305"/>
                  </a:lnTo>
                  <a:lnTo>
                    <a:pt x="161689" y="637978"/>
                  </a:lnTo>
                  <a:lnTo>
                    <a:pt x="125906" y="611546"/>
                  </a:lnTo>
                  <a:lnTo>
                    <a:pt x="94054" y="583169"/>
                  </a:lnTo>
                  <a:lnTo>
                    <a:pt x="66393" y="553007"/>
                  </a:lnTo>
                  <a:lnTo>
                    <a:pt x="43181" y="521219"/>
                  </a:lnTo>
                  <a:lnTo>
                    <a:pt x="11140" y="453403"/>
                  </a:lnTo>
                  <a:lnTo>
                    <a:pt x="0" y="3810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406390" y="1509776"/>
            <a:ext cx="499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Last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908797" y="3072129"/>
            <a:ext cx="1556385" cy="571500"/>
            <a:chOff x="7908797" y="3072129"/>
            <a:chExt cx="1556385" cy="571500"/>
          </a:xfrm>
        </p:grpSpPr>
        <p:sp>
          <p:nvSpPr>
            <p:cNvPr id="76" name="object 76"/>
            <p:cNvSpPr/>
            <p:nvPr/>
          </p:nvSpPr>
          <p:spPr>
            <a:xfrm>
              <a:off x="7921497" y="3084829"/>
              <a:ext cx="1530985" cy="546100"/>
            </a:xfrm>
            <a:custGeom>
              <a:avLst/>
              <a:gdLst/>
              <a:ahLst/>
              <a:cxnLst/>
              <a:rect l="l" t="t" r="r" b="b"/>
              <a:pathLst>
                <a:path w="1530984" h="546100">
                  <a:moveTo>
                    <a:pt x="765301" y="0"/>
                  </a:moveTo>
                  <a:lnTo>
                    <a:pt x="695645" y="1115"/>
                  </a:lnTo>
                  <a:lnTo>
                    <a:pt x="627740" y="4396"/>
                  </a:lnTo>
                  <a:lnTo>
                    <a:pt x="561857" y="9748"/>
                  </a:lnTo>
                  <a:lnTo>
                    <a:pt x="498266" y="17074"/>
                  </a:lnTo>
                  <a:lnTo>
                    <a:pt x="437238" y="26277"/>
                  </a:lnTo>
                  <a:lnTo>
                    <a:pt x="379043" y="37262"/>
                  </a:lnTo>
                  <a:lnTo>
                    <a:pt x="323950" y="49933"/>
                  </a:lnTo>
                  <a:lnTo>
                    <a:pt x="272231" y="64193"/>
                  </a:lnTo>
                  <a:lnTo>
                    <a:pt x="224155" y="79946"/>
                  </a:lnTo>
                  <a:lnTo>
                    <a:pt x="179992" y="97096"/>
                  </a:lnTo>
                  <a:lnTo>
                    <a:pt x="140013" y="115547"/>
                  </a:lnTo>
                  <a:lnTo>
                    <a:pt x="104488" y="135203"/>
                  </a:lnTo>
                  <a:lnTo>
                    <a:pt x="47880" y="177743"/>
                  </a:lnTo>
                  <a:lnTo>
                    <a:pt x="12330" y="223949"/>
                  </a:lnTo>
                  <a:lnTo>
                    <a:pt x="0" y="273050"/>
                  </a:lnTo>
                  <a:lnTo>
                    <a:pt x="3127" y="297894"/>
                  </a:lnTo>
                  <a:lnTo>
                    <a:pt x="27337" y="345609"/>
                  </a:lnTo>
                  <a:lnTo>
                    <a:pt x="73687" y="390053"/>
                  </a:lnTo>
                  <a:lnTo>
                    <a:pt x="140013" y="430454"/>
                  </a:lnTo>
                  <a:lnTo>
                    <a:pt x="179992" y="448898"/>
                  </a:lnTo>
                  <a:lnTo>
                    <a:pt x="224155" y="466042"/>
                  </a:lnTo>
                  <a:lnTo>
                    <a:pt x="272231" y="481790"/>
                  </a:lnTo>
                  <a:lnTo>
                    <a:pt x="323950" y="496047"/>
                  </a:lnTo>
                  <a:lnTo>
                    <a:pt x="379043" y="508714"/>
                  </a:lnTo>
                  <a:lnTo>
                    <a:pt x="437238" y="519698"/>
                  </a:lnTo>
                  <a:lnTo>
                    <a:pt x="498266" y="528900"/>
                  </a:lnTo>
                  <a:lnTo>
                    <a:pt x="561857" y="536225"/>
                  </a:lnTo>
                  <a:lnTo>
                    <a:pt x="627740" y="541576"/>
                  </a:lnTo>
                  <a:lnTo>
                    <a:pt x="695645" y="544857"/>
                  </a:lnTo>
                  <a:lnTo>
                    <a:pt x="765301" y="545973"/>
                  </a:lnTo>
                  <a:lnTo>
                    <a:pt x="834958" y="544857"/>
                  </a:lnTo>
                  <a:lnTo>
                    <a:pt x="902863" y="541576"/>
                  </a:lnTo>
                  <a:lnTo>
                    <a:pt x="968746" y="536225"/>
                  </a:lnTo>
                  <a:lnTo>
                    <a:pt x="1032337" y="528900"/>
                  </a:lnTo>
                  <a:lnTo>
                    <a:pt x="1093365" y="519698"/>
                  </a:lnTo>
                  <a:lnTo>
                    <a:pt x="1151560" y="508714"/>
                  </a:lnTo>
                  <a:lnTo>
                    <a:pt x="1206653" y="496047"/>
                  </a:lnTo>
                  <a:lnTo>
                    <a:pt x="1258372" y="481790"/>
                  </a:lnTo>
                  <a:lnTo>
                    <a:pt x="1306448" y="466042"/>
                  </a:lnTo>
                  <a:lnTo>
                    <a:pt x="1350611" y="448898"/>
                  </a:lnTo>
                  <a:lnTo>
                    <a:pt x="1390590" y="430454"/>
                  </a:lnTo>
                  <a:lnTo>
                    <a:pt x="1426115" y="410807"/>
                  </a:lnTo>
                  <a:lnTo>
                    <a:pt x="1482723" y="368288"/>
                  </a:lnTo>
                  <a:lnTo>
                    <a:pt x="1518273" y="322112"/>
                  </a:lnTo>
                  <a:lnTo>
                    <a:pt x="1530603" y="273050"/>
                  </a:lnTo>
                  <a:lnTo>
                    <a:pt x="1527476" y="248185"/>
                  </a:lnTo>
                  <a:lnTo>
                    <a:pt x="1503266" y="200436"/>
                  </a:lnTo>
                  <a:lnTo>
                    <a:pt x="1456916" y="155967"/>
                  </a:lnTo>
                  <a:lnTo>
                    <a:pt x="1390590" y="115547"/>
                  </a:lnTo>
                  <a:lnTo>
                    <a:pt x="1350611" y="97096"/>
                  </a:lnTo>
                  <a:lnTo>
                    <a:pt x="1306448" y="79946"/>
                  </a:lnTo>
                  <a:lnTo>
                    <a:pt x="1258372" y="64193"/>
                  </a:lnTo>
                  <a:lnTo>
                    <a:pt x="1206653" y="49933"/>
                  </a:lnTo>
                  <a:lnTo>
                    <a:pt x="1151560" y="37262"/>
                  </a:lnTo>
                  <a:lnTo>
                    <a:pt x="1093365" y="26277"/>
                  </a:lnTo>
                  <a:lnTo>
                    <a:pt x="1032337" y="17074"/>
                  </a:lnTo>
                  <a:lnTo>
                    <a:pt x="968746" y="9748"/>
                  </a:lnTo>
                  <a:lnTo>
                    <a:pt x="902863" y="4396"/>
                  </a:lnTo>
                  <a:lnTo>
                    <a:pt x="834958" y="1115"/>
                  </a:lnTo>
                  <a:lnTo>
                    <a:pt x="7653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921497" y="3084829"/>
              <a:ext cx="1530985" cy="546100"/>
            </a:xfrm>
            <a:custGeom>
              <a:avLst/>
              <a:gdLst/>
              <a:ahLst/>
              <a:cxnLst/>
              <a:rect l="l" t="t" r="r" b="b"/>
              <a:pathLst>
                <a:path w="1530984" h="546100">
                  <a:moveTo>
                    <a:pt x="0" y="273050"/>
                  </a:moveTo>
                  <a:lnTo>
                    <a:pt x="12330" y="223949"/>
                  </a:lnTo>
                  <a:lnTo>
                    <a:pt x="47880" y="177743"/>
                  </a:lnTo>
                  <a:lnTo>
                    <a:pt x="104488" y="135203"/>
                  </a:lnTo>
                  <a:lnTo>
                    <a:pt x="140013" y="115547"/>
                  </a:lnTo>
                  <a:lnTo>
                    <a:pt x="179992" y="97096"/>
                  </a:lnTo>
                  <a:lnTo>
                    <a:pt x="224155" y="79946"/>
                  </a:lnTo>
                  <a:lnTo>
                    <a:pt x="272231" y="64193"/>
                  </a:lnTo>
                  <a:lnTo>
                    <a:pt x="323950" y="49933"/>
                  </a:lnTo>
                  <a:lnTo>
                    <a:pt x="379043" y="37262"/>
                  </a:lnTo>
                  <a:lnTo>
                    <a:pt x="437238" y="26277"/>
                  </a:lnTo>
                  <a:lnTo>
                    <a:pt x="498266" y="17074"/>
                  </a:lnTo>
                  <a:lnTo>
                    <a:pt x="561857" y="9748"/>
                  </a:lnTo>
                  <a:lnTo>
                    <a:pt x="627740" y="4396"/>
                  </a:lnTo>
                  <a:lnTo>
                    <a:pt x="695645" y="1115"/>
                  </a:lnTo>
                  <a:lnTo>
                    <a:pt x="765301" y="0"/>
                  </a:lnTo>
                  <a:lnTo>
                    <a:pt x="834958" y="1115"/>
                  </a:lnTo>
                  <a:lnTo>
                    <a:pt x="902863" y="4396"/>
                  </a:lnTo>
                  <a:lnTo>
                    <a:pt x="968746" y="9748"/>
                  </a:lnTo>
                  <a:lnTo>
                    <a:pt x="1032337" y="17074"/>
                  </a:lnTo>
                  <a:lnTo>
                    <a:pt x="1093365" y="26277"/>
                  </a:lnTo>
                  <a:lnTo>
                    <a:pt x="1151560" y="37262"/>
                  </a:lnTo>
                  <a:lnTo>
                    <a:pt x="1206653" y="49933"/>
                  </a:lnTo>
                  <a:lnTo>
                    <a:pt x="1258372" y="64193"/>
                  </a:lnTo>
                  <a:lnTo>
                    <a:pt x="1306448" y="79946"/>
                  </a:lnTo>
                  <a:lnTo>
                    <a:pt x="1350611" y="97096"/>
                  </a:lnTo>
                  <a:lnTo>
                    <a:pt x="1390590" y="115547"/>
                  </a:lnTo>
                  <a:lnTo>
                    <a:pt x="1426115" y="135203"/>
                  </a:lnTo>
                  <a:lnTo>
                    <a:pt x="1482723" y="177743"/>
                  </a:lnTo>
                  <a:lnTo>
                    <a:pt x="1518273" y="223949"/>
                  </a:lnTo>
                  <a:lnTo>
                    <a:pt x="1530603" y="273050"/>
                  </a:lnTo>
                  <a:lnTo>
                    <a:pt x="1527476" y="297894"/>
                  </a:lnTo>
                  <a:lnTo>
                    <a:pt x="1503266" y="345609"/>
                  </a:lnTo>
                  <a:lnTo>
                    <a:pt x="1456916" y="390053"/>
                  </a:lnTo>
                  <a:lnTo>
                    <a:pt x="1390590" y="430454"/>
                  </a:lnTo>
                  <a:lnTo>
                    <a:pt x="1350611" y="448898"/>
                  </a:lnTo>
                  <a:lnTo>
                    <a:pt x="1306448" y="466042"/>
                  </a:lnTo>
                  <a:lnTo>
                    <a:pt x="1258372" y="481790"/>
                  </a:lnTo>
                  <a:lnTo>
                    <a:pt x="1206653" y="496047"/>
                  </a:lnTo>
                  <a:lnTo>
                    <a:pt x="1151560" y="508714"/>
                  </a:lnTo>
                  <a:lnTo>
                    <a:pt x="1093365" y="519698"/>
                  </a:lnTo>
                  <a:lnTo>
                    <a:pt x="1032337" y="528900"/>
                  </a:lnTo>
                  <a:lnTo>
                    <a:pt x="968746" y="536225"/>
                  </a:lnTo>
                  <a:lnTo>
                    <a:pt x="902863" y="541576"/>
                  </a:lnTo>
                  <a:lnTo>
                    <a:pt x="834958" y="544857"/>
                  </a:lnTo>
                  <a:lnTo>
                    <a:pt x="765301" y="545973"/>
                  </a:lnTo>
                  <a:lnTo>
                    <a:pt x="695645" y="544857"/>
                  </a:lnTo>
                  <a:lnTo>
                    <a:pt x="627740" y="541576"/>
                  </a:lnTo>
                  <a:lnTo>
                    <a:pt x="561857" y="536225"/>
                  </a:lnTo>
                  <a:lnTo>
                    <a:pt x="498266" y="528900"/>
                  </a:lnTo>
                  <a:lnTo>
                    <a:pt x="437238" y="519698"/>
                  </a:lnTo>
                  <a:lnTo>
                    <a:pt x="379043" y="508714"/>
                  </a:lnTo>
                  <a:lnTo>
                    <a:pt x="323950" y="496047"/>
                  </a:lnTo>
                  <a:lnTo>
                    <a:pt x="272231" y="481790"/>
                  </a:lnTo>
                  <a:lnTo>
                    <a:pt x="224155" y="466042"/>
                  </a:lnTo>
                  <a:lnTo>
                    <a:pt x="179992" y="448898"/>
                  </a:lnTo>
                  <a:lnTo>
                    <a:pt x="140013" y="430454"/>
                  </a:lnTo>
                  <a:lnTo>
                    <a:pt x="104488" y="410807"/>
                  </a:lnTo>
                  <a:lnTo>
                    <a:pt x="47880" y="368288"/>
                  </a:lnTo>
                  <a:lnTo>
                    <a:pt x="12330" y="322112"/>
                  </a:lnTo>
                  <a:lnTo>
                    <a:pt x="0" y="2730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436102" y="3233166"/>
            <a:ext cx="501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Email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431276" y="1786001"/>
            <a:ext cx="1469390" cy="571500"/>
            <a:chOff x="8431276" y="1786001"/>
            <a:chExt cx="1469390" cy="571500"/>
          </a:xfrm>
        </p:grpSpPr>
        <p:sp>
          <p:nvSpPr>
            <p:cNvPr id="80" name="object 80"/>
            <p:cNvSpPr/>
            <p:nvPr/>
          </p:nvSpPr>
          <p:spPr>
            <a:xfrm>
              <a:off x="8443976" y="1798701"/>
              <a:ext cx="1443990" cy="546100"/>
            </a:xfrm>
            <a:custGeom>
              <a:avLst/>
              <a:gdLst/>
              <a:ahLst/>
              <a:cxnLst/>
              <a:rect l="l" t="t" r="r" b="b"/>
              <a:pathLst>
                <a:path w="1443990" h="546100">
                  <a:moveTo>
                    <a:pt x="721741" y="0"/>
                  </a:moveTo>
                  <a:lnTo>
                    <a:pt x="656040" y="1115"/>
                  </a:lnTo>
                  <a:lnTo>
                    <a:pt x="591994" y="4396"/>
                  </a:lnTo>
                  <a:lnTo>
                    <a:pt x="529857" y="9747"/>
                  </a:lnTo>
                  <a:lnTo>
                    <a:pt x="469883" y="17072"/>
                  </a:lnTo>
                  <a:lnTo>
                    <a:pt x="412327" y="26274"/>
                  </a:lnTo>
                  <a:lnTo>
                    <a:pt x="357443" y="37258"/>
                  </a:lnTo>
                  <a:lnTo>
                    <a:pt x="305487" y="49925"/>
                  </a:lnTo>
                  <a:lnTo>
                    <a:pt x="256713" y="64182"/>
                  </a:lnTo>
                  <a:lnTo>
                    <a:pt x="211375" y="79930"/>
                  </a:lnTo>
                  <a:lnTo>
                    <a:pt x="169729" y="97074"/>
                  </a:lnTo>
                  <a:lnTo>
                    <a:pt x="132028" y="115518"/>
                  </a:lnTo>
                  <a:lnTo>
                    <a:pt x="98528" y="135165"/>
                  </a:lnTo>
                  <a:lnTo>
                    <a:pt x="45148" y="177684"/>
                  </a:lnTo>
                  <a:lnTo>
                    <a:pt x="11626" y="223860"/>
                  </a:lnTo>
                  <a:lnTo>
                    <a:pt x="0" y="272923"/>
                  </a:lnTo>
                  <a:lnTo>
                    <a:pt x="2949" y="297768"/>
                  </a:lnTo>
                  <a:lnTo>
                    <a:pt x="25778" y="345492"/>
                  </a:lnTo>
                  <a:lnTo>
                    <a:pt x="69483" y="389950"/>
                  </a:lnTo>
                  <a:lnTo>
                    <a:pt x="132028" y="430370"/>
                  </a:lnTo>
                  <a:lnTo>
                    <a:pt x="169729" y="448824"/>
                  </a:lnTo>
                  <a:lnTo>
                    <a:pt x="211375" y="465978"/>
                  </a:lnTo>
                  <a:lnTo>
                    <a:pt x="256713" y="481737"/>
                  </a:lnTo>
                  <a:lnTo>
                    <a:pt x="305487" y="496004"/>
                  </a:lnTo>
                  <a:lnTo>
                    <a:pt x="357443" y="508682"/>
                  </a:lnTo>
                  <a:lnTo>
                    <a:pt x="412327" y="519674"/>
                  </a:lnTo>
                  <a:lnTo>
                    <a:pt x="469883" y="528884"/>
                  </a:lnTo>
                  <a:lnTo>
                    <a:pt x="529857" y="536215"/>
                  </a:lnTo>
                  <a:lnTo>
                    <a:pt x="591994" y="541572"/>
                  </a:lnTo>
                  <a:lnTo>
                    <a:pt x="656040" y="544856"/>
                  </a:lnTo>
                  <a:lnTo>
                    <a:pt x="721741" y="545973"/>
                  </a:lnTo>
                  <a:lnTo>
                    <a:pt x="787442" y="544856"/>
                  </a:lnTo>
                  <a:lnTo>
                    <a:pt x="851491" y="541572"/>
                  </a:lnTo>
                  <a:lnTo>
                    <a:pt x="913633" y="536215"/>
                  </a:lnTo>
                  <a:lnTo>
                    <a:pt x="973614" y="528884"/>
                  </a:lnTo>
                  <a:lnTo>
                    <a:pt x="1031178" y="519674"/>
                  </a:lnTo>
                  <a:lnTo>
                    <a:pt x="1086071" y="508682"/>
                  </a:lnTo>
                  <a:lnTo>
                    <a:pt x="1138037" y="496004"/>
                  </a:lnTo>
                  <a:lnTo>
                    <a:pt x="1186821" y="481737"/>
                  </a:lnTo>
                  <a:lnTo>
                    <a:pt x="1232169" y="465978"/>
                  </a:lnTo>
                  <a:lnTo>
                    <a:pt x="1273826" y="448824"/>
                  </a:lnTo>
                  <a:lnTo>
                    <a:pt x="1311537" y="430370"/>
                  </a:lnTo>
                  <a:lnTo>
                    <a:pt x="1345047" y="410713"/>
                  </a:lnTo>
                  <a:lnTo>
                    <a:pt x="1398444" y="368177"/>
                  </a:lnTo>
                  <a:lnTo>
                    <a:pt x="1431977" y="321990"/>
                  </a:lnTo>
                  <a:lnTo>
                    <a:pt x="1443608" y="272923"/>
                  </a:lnTo>
                  <a:lnTo>
                    <a:pt x="1440658" y="248078"/>
                  </a:lnTo>
                  <a:lnTo>
                    <a:pt x="1417821" y="200363"/>
                  </a:lnTo>
                  <a:lnTo>
                    <a:pt x="1374101" y="155919"/>
                  </a:lnTo>
                  <a:lnTo>
                    <a:pt x="1311537" y="115518"/>
                  </a:lnTo>
                  <a:lnTo>
                    <a:pt x="1273826" y="97074"/>
                  </a:lnTo>
                  <a:lnTo>
                    <a:pt x="1232169" y="79930"/>
                  </a:lnTo>
                  <a:lnTo>
                    <a:pt x="1186821" y="64182"/>
                  </a:lnTo>
                  <a:lnTo>
                    <a:pt x="1138037" y="49925"/>
                  </a:lnTo>
                  <a:lnTo>
                    <a:pt x="1086071" y="37258"/>
                  </a:lnTo>
                  <a:lnTo>
                    <a:pt x="1031178" y="26274"/>
                  </a:lnTo>
                  <a:lnTo>
                    <a:pt x="973614" y="17072"/>
                  </a:lnTo>
                  <a:lnTo>
                    <a:pt x="913633" y="9747"/>
                  </a:lnTo>
                  <a:lnTo>
                    <a:pt x="851491" y="4396"/>
                  </a:lnTo>
                  <a:lnTo>
                    <a:pt x="787442" y="1115"/>
                  </a:lnTo>
                  <a:lnTo>
                    <a:pt x="72174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43976" y="1798701"/>
              <a:ext cx="1443990" cy="546100"/>
            </a:xfrm>
            <a:custGeom>
              <a:avLst/>
              <a:gdLst/>
              <a:ahLst/>
              <a:cxnLst/>
              <a:rect l="l" t="t" r="r" b="b"/>
              <a:pathLst>
                <a:path w="1443990" h="546100">
                  <a:moveTo>
                    <a:pt x="0" y="272923"/>
                  </a:moveTo>
                  <a:lnTo>
                    <a:pt x="11626" y="223860"/>
                  </a:lnTo>
                  <a:lnTo>
                    <a:pt x="45148" y="177684"/>
                  </a:lnTo>
                  <a:lnTo>
                    <a:pt x="98528" y="135165"/>
                  </a:lnTo>
                  <a:lnTo>
                    <a:pt x="132028" y="115518"/>
                  </a:lnTo>
                  <a:lnTo>
                    <a:pt x="169729" y="97074"/>
                  </a:lnTo>
                  <a:lnTo>
                    <a:pt x="211375" y="79930"/>
                  </a:lnTo>
                  <a:lnTo>
                    <a:pt x="256713" y="64182"/>
                  </a:lnTo>
                  <a:lnTo>
                    <a:pt x="305487" y="49925"/>
                  </a:lnTo>
                  <a:lnTo>
                    <a:pt x="357443" y="37258"/>
                  </a:lnTo>
                  <a:lnTo>
                    <a:pt x="412327" y="26274"/>
                  </a:lnTo>
                  <a:lnTo>
                    <a:pt x="469883" y="17072"/>
                  </a:lnTo>
                  <a:lnTo>
                    <a:pt x="529857" y="9747"/>
                  </a:lnTo>
                  <a:lnTo>
                    <a:pt x="591994" y="4396"/>
                  </a:lnTo>
                  <a:lnTo>
                    <a:pt x="656040" y="1115"/>
                  </a:lnTo>
                  <a:lnTo>
                    <a:pt x="721741" y="0"/>
                  </a:lnTo>
                  <a:lnTo>
                    <a:pt x="787442" y="1115"/>
                  </a:lnTo>
                  <a:lnTo>
                    <a:pt x="851491" y="4396"/>
                  </a:lnTo>
                  <a:lnTo>
                    <a:pt x="913633" y="9747"/>
                  </a:lnTo>
                  <a:lnTo>
                    <a:pt x="973614" y="17072"/>
                  </a:lnTo>
                  <a:lnTo>
                    <a:pt x="1031178" y="26274"/>
                  </a:lnTo>
                  <a:lnTo>
                    <a:pt x="1086071" y="37258"/>
                  </a:lnTo>
                  <a:lnTo>
                    <a:pt x="1138037" y="49925"/>
                  </a:lnTo>
                  <a:lnTo>
                    <a:pt x="1186821" y="64182"/>
                  </a:lnTo>
                  <a:lnTo>
                    <a:pt x="1232169" y="79930"/>
                  </a:lnTo>
                  <a:lnTo>
                    <a:pt x="1273826" y="97074"/>
                  </a:lnTo>
                  <a:lnTo>
                    <a:pt x="1311537" y="115518"/>
                  </a:lnTo>
                  <a:lnTo>
                    <a:pt x="1345047" y="135165"/>
                  </a:lnTo>
                  <a:lnTo>
                    <a:pt x="1398444" y="177684"/>
                  </a:lnTo>
                  <a:lnTo>
                    <a:pt x="1431977" y="223860"/>
                  </a:lnTo>
                  <a:lnTo>
                    <a:pt x="1443608" y="272923"/>
                  </a:lnTo>
                  <a:lnTo>
                    <a:pt x="1440658" y="297768"/>
                  </a:lnTo>
                  <a:lnTo>
                    <a:pt x="1417821" y="345492"/>
                  </a:lnTo>
                  <a:lnTo>
                    <a:pt x="1374101" y="389950"/>
                  </a:lnTo>
                  <a:lnTo>
                    <a:pt x="1311537" y="430370"/>
                  </a:lnTo>
                  <a:lnTo>
                    <a:pt x="1273826" y="448824"/>
                  </a:lnTo>
                  <a:lnTo>
                    <a:pt x="1232169" y="465978"/>
                  </a:lnTo>
                  <a:lnTo>
                    <a:pt x="1186821" y="481737"/>
                  </a:lnTo>
                  <a:lnTo>
                    <a:pt x="1138037" y="496004"/>
                  </a:lnTo>
                  <a:lnTo>
                    <a:pt x="1086071" y="508682"/>
                  </a:lnTo>
                  <a:lnTo>
                    <a:pt x="1031178" y="519674"/>
                  </a:lnTo>
                  <a:lnTo>
                    <a:pt x="973614" y="528884"/>
                  </a:lnTo>
                  <a:lnTo>
                    <a:pt x="913633" y="536215"/>
                  </a:lnTo>
                  <a:lnTo>
                    <a:pt x="851491" y="541572"/>
                  </a:lnTo>
                  <a:lnTo>
                    <a:pt x="787442" y="544856"/>
                  </a:lnTo>
                  <a:lnTo>
                    <a:pt x="721741" y="545973"/>
                  </a:lnTo>
                  <a:lnTo>
                    <a:pt x="656040" y="544856"/>
                  </a:lnTo>
                  <a:lnTo>
                    <a:pt x="591994" y="541572"/>
                  </a:lnTo>
                  <a:lnTo>
                    <a:pt x="529857" y="536215"/>
                  </a:lnTo>
                  <a:lnTo>
                    <a:pt x="469883" y="528884"/>
                  </a:lnTo>
                  <a:lnTo>
                    <a:pt x="412327" y="519674"/>
                  </a:lnTo>
                  <a:lnTo>
                    <a:pt x="357443" y="508682"/>
                  </a:lnTo>
                  <a:lnTo>
                    <a:pt x="305487" y="496004"/>
                  </a:lnTo>
                  <a:lnTo>
                    <a:pt x="256713" y="481737"/>
                  </a:lnTo>
                  <a:lnTo>
                    <a:pt x="211375" y="465978"/>
                  </a:lnTo>
                  <a:lnTo>
                    <a:pt x="169729" y="448824"/>
                  </a:lnTo>
                  <a:lnTo>
                    <a:pt x="132028" y="430370"/>
                  </a:lnTo>
                  <a:lnTo>
                    <a:pt x="98528" y="410713"/>
                  </a:lnTo>
                  <a:lnTo>
                    <a:pt x="45148" y="368177"/>
                  </a:lnTo>
                  <a:lnTo>
                    <a:pt x="11626" y="321990"/>
                  </a:lnTo>
                  <a:lnTo>
                    <a:pt x="0" y="272923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845422" y="1946529"/>
            <a:ext cx="640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ontact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461759" y="3057144"/>
            <a:ext cx="1460500" cy="919480"/>
            <a:chOff x="6461759" y="3057144"/>
            <a:chExt cx="1460500" cy="919480"/>
          </a:xfrm>
        </p:grpSpPr>
        <p:sp>
          <p:nvSpPr>
            <p:cNvPr id="84" name="object 84"/>
            <p:cNvSpPr/>
            <p:nvPr/>
          </p:nvSpPr>
          <p:spPr>
            <a:xfrm>
              <a:off x="6461759" y="3057144"/>
              <a:ext cx="1459991" cy="9189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92467" y="3314700"/>
              <a:ext cx="845820" cy="4587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08876" y="3084830"/>
              <a:ext cx="1364869" cy="823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08876" y="3084830"/>
              <a:ext cx="1365250" cy="824230"/>
            </a:xfrm>
            <a:custGeom>
              <a:avLst/>
              <a:gdLst/>
              <a:ahLst/>
              <a:cxnLst/>
              <a:rect l="l" t="t" r="r" b="b"/>
              <a:pathLst>
                <a:path w="1365250" h="824229">
                  <a:moveTo>
                    <a:pt x="0" y="411988"/>
                  </a:moveTo>
                  <a:lnTo>
                    <a:pt x="682371" y="0"/>
                  </a:lnTo>
                  <a:lnTo>
                    <a:pt x="1364869" y="411988"/>
                  </a:lnTo>
                  <a:lnTo>
                    <a:pt x="682371" y="823976"/>
                  </a:lnTo>
                  <a:lnTo>
                    <a:pt x="0" y="411988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930390" y="3372103"/>
            <a:ext cx="5213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Books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746948" y="2066861"/>
            <a:ext cx="6913245" cy="3342640"/>
            <a:chOff x="1746948" y="2066861"/>
            <a:chExt cx="6913245" cy="3342640"/>
          </a:xfrm>
        </p:grpSpPr>
        <p:sp>
          <p:nvSpPr>
            <p:cNvPr id="90" name="object 90"/>
            <p:cNvSpPr/>
            <p:nvPr/>
          </p:nvSpPr>
          <p:spPr>
            <a:xfrm>
              <a:off x="1751710" y="2071623"/>
              <a:ext cx="6903720" cy="3333115"/>
            </a:xfrm>
            <a:custGeom>
              <a:avLst/>
              <a:gdLst/>
              <a:ahLst/>
              <a:cxnLst/>
              <a:rect l="l" t="t" r="r" b="b"/>
              <a:pathLst>
                <a:path w="6903720" h="3333115">
                  <a:moveTo>
                    <a:pt x="3233928" y="251205"/>
                  </a:moveTo>
                  <a:lnTo>
                    <a:pt x="3593973" y="0"/>
                  </a:lnTo>
                </a:path>
                <a:path w="6903720" h="3333115">
                  <a:moveTo>
                    <a:pt x="3233928" y="1013205"/>
                  </a:moveTo>
                  <a:lnTo>
                    <a:pt x="3665981" y="1337310"/>
                  </a:lnTo>
                </a:path>
                <a:path w="6903720" h="3333115">
                  <a:moveTo>
                    <a:pt x="5439537" y="1013205"/>
                  </a:moveTo>
                  <a:lnTo>
                    <a:pt x="5439537" y="668274"/>
                  </a:lnTo>
                </a:path>
                <a:path w="6903720" h="3333115">
                  <a:moveTo>
                    <a:pt x="5439537" y="1837182"/>
                  </a:moveTo>
                  <a:lnTo>
                    <a:pt x="5439537" y="2212340"/>
                  </a:lnTo>
                </a:path>
                <a:path w="6903720" h="3333115">
                  <a:moveTo>
                    <a:pt x="3851910" y="632205"/>
                  </a:moveTo>
                  <a:lnTo>
                    <a:pt x="4652391" y="341629"/>
                  </a:lnTo>
                </a:path>
                <a:path w="6903720" h="3333115">
                  <a:moveTo>
                    <a:pt x="5774563" y="668274"/>
                  </a:moveTo>
                  <a:lnTo>
                    <a:pt x="6393942" y="1093215"/>
                  </a:lnTo>
                </a:path>
                <a:path w="6903720" h="3333115">
                  <a:moveTo>
                    <a:pt x="6089395" y="341629"/>
                  </a:moveTo>
                  <a:lnTo>
                    <a:pt x="6903719" y="193039"/>
                  </a:lnTo>
                </a:path>
                <a:path w="6903720" h="3333115">
                  <a:moveTo>
                    <a:pt x="549401" y="515874"/>
                  </a:moveTo>
                  <a:lnTo>
                    <a:pt x="0" y="386841"/>
                  </a:lnTo>
                </a:path>
                <a:path w="6903720" h="3333115">
                  <a:moveTo>
                    <a:pt x="549401" y="2687955"/>
                  </a:moveTo>
                  <a:lnTo>
                    <a:pt x="154177" y="2361311"/>
                  </a:lnTo>
                </a:path>
                <a:path w="6903720" h="3333115">
                  <a:moveTo>
                    <a:pt x="241172" y="2992755"/>
                  </a:moveTo>
                  <a:lnTo>
                    <a:pt x="549401" y="2843657"/>
                  </a:lnTo>
                </a:path>
                <a:path w="6903720" h="3333115">
                  <a:moveTo>
                    <a:pt x="1307972" y="3014472"/>
                  </a:moveTo>
                  <a:lnTo>
                    <a:pt x="1489075" y="3332988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20539" y="4405883"/>
              <a:ext cx="1731264" cy="84429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47259" y="4518659"/>
              <a:ext cx="874776" cy="6720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367656" y="4432934"/>
              <a:ext cx="1636267" cy="75031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67656" y="4432934"/>
              <a:ext cx="1636395" cy="750570"/>
            </a:xfrm>
            <a:custGeom>
              <a:avLst/>
              <a:gdLst/>
              <a:ahLst/>
              <a:cxnLst/>
              <a:rect l="l" t="t" r="r" b="b"/>
              <a:pathLst>
                <a:path w="1636395" h="750570">
                  <a:moveTo>
                    <a:pt x="0" y="375157"/>
                  </a:moveTo>
                  <a:lnTo>
                    <a:pt x="818133" y="0"/>
                  </a:lnTo>
                  <a:lnTo>
                    <a:pt x="1636267" y="375157"/>
                  </a:lnTo>
                  <a:lnTo>
                    <a:pt x="818133" y="750315"/>
                  </a:lnTo>
                  <a:lnTo>
                    <a:pt x="0" y="375157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885182" y="4576952"/>
            <a:ext cx="6013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particip  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910960" y="652137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5" h="337184">
                <a:moveTo>
                  <a:pt x="0" y="0"/>
                </a:moveTo>
                <a:lnTo>
                  <a:pt x="336623" y="336623"/>
                </a:lnTo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3737990" y="4680267"/>
            <a:ext cx="5433060" cy="1106805"/>
            <a:chOff x="3737990" y="4680267"/>
            <a:chExt cx="5433060" cy="1106805"/>
          </a:xfrm>
        </p:grpSpPr>
        <p:sp>
          <p:nvSpPr>
            <p:cNvPr id="98" name="object 98"/>
            <p:cNvSpPr/>
            <p:nvPr/>
          </p:nvSpPr>
          <p:spPr>
            <a:xfrm>
              <a:off x="3737990" y="4758308"/>
              <a:ext cx="629920" cy="99695"/>
            </a:xfrm>
            <a:custGeom>
              <a:avLst/>
              <a:gdLst/>
              <a:ahLst/>
              <a:cxnLst/>
              <a:rect l="l" t="t" r="r" b="b"/>
              <a:pathLst>
                <a:path w="629920" h="99695">
                  <a:moveTo>
                    <a:pt x="85471" y="0"/>
                  </a:moveTo>
                  <a:lnTo>
                    <a:pt x="83185" y="1270"/>
                  </a:lnTo>
                  <a:lnTo>
                    <a:pt x="0" y="49784"/>
                  </a:lnTo>
                  <a:lnTo>
                    <a:pt x="83185" y="98425"/>
                  </a:lnTo>
                  <a:lnTo>
                    <a:pt x="85471" y="99695"/>
                  </a:lnTo>
                  <a:lnTo>
                    <a:pt x="88392" y="98933"/>
                  </a:lnTo>
                  <a:lnTo>
                    <a:pt x="89788" y="96647"/>
                  </a:lnTo>
                  <a:lnTo>
                    <a:pt x="91059" y="94361"/>
                  </a:lnTo>
                  <a:lnTo>
                    <a:pt x="90297" y="91440"/>
                  </a:lnTo>
                  <a:lnTo>
                    <a:pt x="88011" y="90170"/>
                  </a:lnTo>
                  <a:lnTo>
                    <a:pt x="27050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128"/>
                  </a:lnTo>
                  <a:lnTo>
                    <a:pt x="91059" y="5207"/>
                  </a:lnTo>
                  <a:lnTo>
                    <a:pt x="89788" y="2921"/>
                  </a:lnTo>
                  <a:lnTo>
                    <a:pt x="88392" y="762"/>
                  </a:lnTo>
                  <a:lnTo>
                    <a:pt x="85471" y="0"/>
                  </a:lnTo>
                  <a:close/>
                </a:path>
                <a:path w="629920" h="99695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7050" y="54610"/>
                  </a:lnTo>
                  <a:lnTo>
                    <a:pt x="25962" y="53975"/>
                  </a:lnTo>
                  <a:lnTo>
                    <a:pt x="11811" y="53975"/>
                  </a:lnTo>
                  <a:lnTo>
                    <a:pt x="11811" y="45720"/>
                  </a:lnTo>
                  <a:lnTo>
                    <a:pt x="25962" y="45720"/>
                  </a:lnTo>
                  <a:lnTo>
                    <a:pt x="27050" y="45085"/>
                  </a:lnTo>
                  <a:close/>
                </a:path>
                <a:path w="629920" h="99695">
                  <a:moveTo>
                    <a:pt x="629666" y="45085"/>
                  </a:moveTo>
                  <a:lnTo>
                    <a:pt x="27050" y="45085"/>
                  </a:lnTo>
                  <a:lnTo>
                    <a:pt x="18886" y="49847"/>
                  </a:lnTo>
                  <a:lnTo>
                    <a:pt x="27050" y="54610"/>
                  </a:lnTo>
                  <a:lnTo>
                    <a:pt x="629666" y="54610"/>
                  </a:lnTo>
                  <a:lnTo>
                    <a:pt x="629666" y="45085"/>
                  </a:lnTo>
                  <a:close/>
                </a:path>
                <a:path w="629920" h="99695">
                  <a:moveTo>
                    <a:pt x="11811" y="45720"/>
                  </a:moveTo>
                  <a:lnTo>
                    <a:pt x="11811" y="53975"/>
                  </a:lnTo>
                  <a:lnTo>
                    <a:pt x="18886" y="49847"/>
                  </a:lnTo>
                  <a:lnTo>
                    <a:pt x="11811" y="45720"/>
                  </a:lnTo>
                  <a:close/>
                </a:path>
                <a:path w="629920" h="99695">
                  <a:moveTo>
                    <a:pt x="18886" y="49847"/>
                  </a:moveTo>
                  <a:lnTo>
                    <a:pt x="11811" y="53975"/>
                  </a:lnTo>
                  <a:lnTo>
                    <a:pt x="25962" y="53975"/>
                  </a:lnTo>
                  <a:lnTo>
                    <a:pt x="18886" y="49847"/>
                  </a:lnTo>
                  <a:close/>
                </a:path>
                <a:path w="629920" h="99695">
                  <a:moveTo>
                    <a:pt x="25962" y="45720"/>
                  </a:moveTo>
                  <a:lnTo>
                    <a:pt x="11811" y="45720"/>
                  </a:lnTo>
                  <a:lnTo>
                    <a:pt x="18886" y="49847"/>
                  </a:lnTo>
                  <a:lnTo>
                    <a:pt x="25962" y="4572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003924" y="4685029"/>
              <a:ext cx="3162300" cy="1097280"/>
            </a:xfrm>
            <a:custGeom>
              <a:avLst/>
              <a:gdLst/>
              <a:ahLst/>
              <a:cxnLst/>
              <a:rect l="l" t="t" r="r" b="b"/>
              <a:pathLst>
                <a:path w="3162300" h="1097279">
                  <a:moveTo>
                    <a:pt x="0" y="123063"/>
                  </a:moveTo>
                  <a:lnTo>
                    <a:pt x="468884" y="123063"/>
                  </a:lnTo>
                </a:path>
                <a:path w="3162300" h="1097279">
                  <a:moveTo>
                    <a:pt x="157607" y="743204"/>
                  </a:moveTo>
                  <a:lnTo>
                    <a:pt x="1187323" y="401066"/>
                  </a:lnTo>
                </a:path>
                <a:path w="3162300" h="1097279">
                  <a:moveTo>
                    <a:pt x="1096899" y="1010704"/>
                  </a:moveTo>
                  <a:lnTo>
                    <a:pt x="1187323" y="401066"/>
                  </a:lnTo>
                </a:path>
                <a:path w="3162300" h="1097279">
                  <a:moveTo>
                    <a:pt x="1187323" y="401066"/>
                  </a:moveTo>
                  <a:lnTo>
                    <a:pt x="2319401" y="1096962"/>
                  </a:lnTo>
                </a:path>
                <a:path w="3162300" h="1097279">
                  <a:moveTo>
                    <a:pt x="1905761" y="0"/>
                  </a:moveTo>
                  <a:lnTo>
                    <a:pt x="2358008" y="287401"/>
                  </a:lnTo>
                </a:path>
                <a:path w="3162300" h="1097279">
                  <a:moveTo>
                    <a:pt x="1187323" y="401066"/>
                  </a:moveTo>
                  <a:lnTo>
                    <a:pt x="3161792" y="1052385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534924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8176" y="2713482"/>
            <a:ext cx="4711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E3E3E"/>
                </a:solidFill>
              </a:rPr>
              <a:t>Extended ER Features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8176" y="3200989"/>
            <a:ext cx="229870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/>
              <a:buChar char="⮚"/>
              <a:tabLst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Specialization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"/>
              <a:buChar char="⮚"/>
              <a:tabLst>
                <a:tab pos="355600" algn="l"/>
              </a:tabLst>
            </a:pPr>
            <a:r>
              <a:rPr sz="2400" b="1" spc="-45" dirty="0">
                <a:solidFill>
                  <a:srgbClr val="006FC0"/>
                </a:solidFill>
                <a:latin typeface="Times New Roman"/>
                <a:cs typeface="Times New Roman"/>
              </a:rPr>
              <a:t>Generalization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"/>
              <a:buChar char="⮚"/>
              <a:tabLst>
                <a:tab pos="3556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Aggregation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15150" y="3189223"/>
            <a:ext cx="3957701" cy="2254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Motivation for </a:t>
            </a:r>
            <a:r>
              <a:rPr dirty="0"/>
              <a:t>Database Management</a:t>
            </a:r>
            <a:r>
              <a:rPr spc="-15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5" y="1673860"/>
            <a:ext cx="9599295" cy="408368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Traditional file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Systems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have following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drawbacks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to store data</a:t>
            </a:r>
            <a:r>
              <a:rPr sz="2400" spc="-114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Data </a:t>
            </a: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Redundancy and</a:t>
            </a:r>
            <a:r>
              <a:rPr sz="2400" b="1" spc="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Inconsistency</a:t>
            </a:r>
            <a:endParaRPr sz="2400">
              <a:latin typeface="Times New Roman"/>
              <a:cs typeface="Times New Roman"/>
            </a:endParaRPr>
          </a:p>
          <a:p>
            <a:pPr marL="260985">
              <a:lnSpc>
                <a:spcPct val="100000"/>
              </a:lnSpc>
              <a:spcBef>
                <a:spcPts val="1165"/>
              </a:spcBef>
            </a:pPr>
            <a:r>
              <a:rPr sz="2400" dirty="0">
                <a:latin typeface="Arial"/>
                <a:cs typeface="Arial"/>
              </a:rPr>
              <a:t>⮚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Multiple file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formats, duplication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different</a:t>
            </a:r>
            <a:r>
              <a:rPr sz="2400" spc="-37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files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055"/>
              </a:spcBef>
              <a:buClr>
                <a:srgbClr val="000000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Difficulty </a:t>
            </a: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in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accessing</a:t>
            </a:r>
            <a:r>
              <a:rPr sz="2400" b="1" spc="-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60985">
              <a:lnSpc>
                <a:spcPct val="100000"/>
              </a:lnSpc>
              <a:spcBef>
                <a:spcPts val="1115"/>
              </a:spcBef>
            </a:pPr>
            <a:r>
              <a:rPr sz="2400" dirty="0">
                <a:latin typeface="Arial"/>
                <a:cs typeface="Arial"/>
              </a:rPr>
              <a:t>⮚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Need to write a new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program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to carry out each new task.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Data</a:t>
            </a: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Isolation</a:t>
            </a:r>
            <a:endParaRPr sz="2400">
              <a:latin typeface="Times New Roman"/>
              <a:cs typeface="Times New Roman"/>
            </a:endParaRPr>
          </a:p>
          <a:p>
            <a:pPr marL="260985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Arial"/>
                <a:cs typeface="Arial"/>
              </a:rPr>
              <a:t>⮚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Multiple files and</a:t>
            </a:r>
            <a:r>
              <a:rPr sz="2400" spc="-39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formats.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Question :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What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can be other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drawbacks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related to usage of file systems</a:t>
            </a:r>
            <a:r>
              <a:rPr sz="2400" b="1" spc="-8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042" y="384759"/>
            <a:ext cx="75412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Extended ER </a:t>
            </a:r>
            <a:r>
              <a:rPr spc="-5" dirty="0"/>
              <a:t>Features </a:t>
            </a:r>
            <a:r>
              <a:rPr dirty="0"/>
              <a:t>:</a:t>
            </a:r>
            <a:r>
              <a:rPr spc="-35" dirty="0"/>
              <a:t> </a:t>
            </a:r>
            <a:r>
              <a:rPr spc="-5" dirty="0"/>
              <a:t>Specialization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73125" y="1925701"/>
            <a:ext cx="10773410" cy="4186554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1440" marR="39370" indent="-91440">
              <a:lnSpc>
                <a:spcPts val="2110"/>
              </a:lnSpc>
              <a:spcBef>
                <a:spcPts val="365"/>
              </a:spcBef>
            </a:pPr>
            <a:r>
              <a:rPr sz="2000" spc="-25" dirty="0">
                <a:latin typeface="Arial"/>
                <a:cs typeface="Arial"/>
              </a:rPr>
              <a:t>⮚</a:t>
            </a:r>
            <a:r>
              <a:rPr sz="2000" spc="-25" dirty="0">
                <a:latin typeface="Times New Roman"/>
                <a:cs typeface="Times New Roman"/>
              </a:rPr>
              <a:t>Top-down </a:t>
            </a:r>
            <a:r>
              <a:rPr sz="2000" dirty="0">
                <a:latin typeface="Times New Roman"/>
                <a:cs typeface="Times New Roman"/>
              </a:rPr>
              <a:t>design process; we designate subgroupings within an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that are </a:t>
            </a:r>
            <a:r>
              <a:rPr sz="2000" spc="-5" dirty="0">
                <a:latin typeface="Times New Roman"/>
                <a:cs typeface="Times New Roman"/>
              </a:rPr>
              <a:t>distinctive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other  </a:t>
            </a:r>
            <a:r>
              <a:rPr sz="2000" spc="-5" dirty="0">
                <a:latin typeface="Times New Roman"/>
                <a:cs typeface="Times New Roman"/>
              </a:rPr>
              <a:t>entities </a:t>
            </a:r>
            <a:r>
              <a:rPr sz="2000" dirty="0">
                <a:latin typeface="Times New Roman"/>
                <a:cs typeface="Times New Roman"/>
              </a:rPr>
              <a:t>in 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ts val="2255"/>
              </a:lnSpc>
              <a:spcBef>
                <a:spcPts val="1195"/>
              </a:spcBef>
            </a:pPr>
            <a:r>
              <a:rPr sz="2000" spc="-40" dirty="0">
                <a:latin typeface="Arial"/>
                <a:cs typeface="Arial"/>
              </a:rPr>
              <a:t>⮚</a:t>
            </a:r>
            <a:r>
              <a:rPr sz="2000" spc="-40" dirty="0">
                <a:latin typeface="Times New Roman"/>
                <a:cs typeface="Times New Roman"/>
              </a:rPr>
              <a:t>These </a:t>
            </a:r>
            <a:r>
              <a:rPr sz="2000" dirty="0">
                <a:latin typeface="Times New Roman"/>
                <a:cs typeface="Times New Roman"/>
              </a:rPr>
              <a:t>subgroupings </a:t>
            </a:r>
            <a:r>
              <a:rPr sz="2000" spc="-5" dirty="0">
                <a:latin typeface="Times New Roman"/>
                <a:cs typeface="Times New Roman"/>
              </a:rPr>
              <a:t>become </a:t>
            </a:r>
            <a:r>
              <a:rPr sz="2000" dirty="0">
                <a:latin typeface="Times New Roman"/>
                <a:cs typeface="Times New Roman"/>
              </a:rPr>
              <a:t>lower-level entity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dirty="0">
                <a:latin typeface="Times New Roman"/>
                <a:cs typeface="Times New Roman"/>
              </a:rPr>
              <a:t>that have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dirty="0">
                <a:latin typeface="Times New Roman"/>
                <a:cs typeface="Times New Roman"/>
              </a:rPr>
              <a:t>or participate in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that do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apply to the higher-level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r>
              <a:rPr sz="2000" spc="-30" dirty="0">
                <a:latin typeface="Arial"/>
                <a:cs typeface="Arial"/>
              </a:rPr>
              <a:t>⮚</a:t>
            </a:r>
            <a:r>
              <a:rPr sz="2000" spc="-30" dirty="0">
                <a:latin typeface="Times New Roman"/>
                <a:cs typeface="Times New Roman"/>
              </a:rPr>
              <a:t>Depicted </a:t>
            </a:r>
            <a:r>
              <a:rPr sz="2000" dirty="0">
                <a:latin typeface="Times New Roman"/>
                <a:cs typeface="Times New Roman"/>
              </a:rPr>
              <a:t>by a </a:t>
            </a:r>
            <a:r>
              <a:rPr sz="2000" i="1" dirty="0">
                <a:latin typeface="Times New Roman"/>
                <a:cs typeface="Times New Roman"/>
              </a:rPr>
              <a:t>triangle </a:t>
            </a:r>
            <a:r>
              <a:rPr sz="2000" dirty="0">
                <a:latin typeface="Times New Roman"/>
                <a:cs typeface="Times New Roman"/>
              </a:rPr>
              <a:t>component labeled IS A (E.g., </a:t>
            </a: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spc="-5" dirty="0">
                <a:latin typeface="Times New Roman"/>
                <a:cs typeface="Times New Roman"/>
              </a:rPr>
              <a:t>“is </a:t>
            </a:r>
            <a:r>
              <a:rPr sz="2000" dirty="0">
                <a:latin typeface="Times New Roman"/>
                <a:cs typeface="Times New Roman"/>
              </a:rPr>
              <a:t>a”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person</a:t>
            </a:r>
            <a:r>
              <a:rPr sz="2000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 marL="91440" marR="179705" indent="-91440">
              <a:lnSpc>
                <a:spcPts val="2110"/>
              </a:lnSpc>
              <a:spcBef>
                <a:spcPts val="1525"/>
              </a:spcBef>
            </a:pPr>
            <a:r>
              <a:rPr sz="2000" spc="-25" dirty="0">
                <a:latin typeface="Arial"/>
                <a:cs typeface="Arial"/>
              </a:rPr>
              <a:t>⮚</a:t>
            </a:r>
            <a:r>
              <a:rPr sz="2000" b="1" spc="-25" dirty="0">
                <a:solidFill>
                  <a:srgbClr val="000099"/>
                </a:solidFill>
                <a:latin typeface="Times New Roman"/>
                <a:cs typeface="Times New Roman"/>
              </a:rPr>
              <a:t>Attribute 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inheritance </a:t>
            </a:r>
            <a:r>
              <a:rPr sz="2000" dirty="0">
                <a:latin typeface="Times New Roman"/>
                <a:cs typeface="Times New Roman"/>
              </a:rPr>
              <a:t>– a lower-level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inherits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participation 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higher-level entity </a:t>
            </a:r>
            <a:r>
              <a:rPr sz="2000" dirty="0">
                <a:latin typeface="Times New Roman"/>
                <a:cs typeface="Times New Roman"/>
              </a:rPr>
              <a:t>set to which it is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553" y="543890"/>
            <a:ext cx="4851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Specialization 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302130" y="2059927"/>
            <a:ext cx="4224528" cy="374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83604" y="1488541"/>
            <a:ext cx="5353050" cy="4731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017" y="856234"/>
            <a:ext cx="7717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Extended ER Features </a:t>
            </a:r>
            <a:r>
              <a:rPr dirty="0"/>
              <a:t>:</a:t>
            </a:r>
            <a:r>
              <a:rPr spc="35" dirty="0"/>
              <a:t> </a:t>
            </a:r>
            <a:r>
              <a:rPr spc="-5" dirty="0"/>
              <a:t>Generalization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825" y="1913001"/>
            <a:ext cx="10422255" cy="4186554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sz="2400" spc="-135" dirty="0">
                <a:latin typeface="Arial"/>
                <a:cs typeface="Arial"/>
              </a:rPr>
              <a:t>⮚</a:t>
            </a:r>
            <a:r>
              <a:rPr sz="2400" b="1" spc="-135" dirty="0">
                <a:solidFill>
                  <a:srgbClr val="000099"/>
                </a:solidFill>
                <a:latin typeface="Times New Roman"/>
                <a:cs typeface="Times New Roman"/>
              </a:rPr>
              <a:t>A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bottom-up design process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combine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entity sets that share the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same</a:t>
            </a:r>
            <a:endParaRPr sz="2400">
              <a:latin typeface="Times New Roman"/>
              <a:cs typeface="Times New Roman"/>
            </a:endParaRPr>
          </a:p>
          <a:p>
            <a:pPr marL="91440">
              <a:lnSpc>
                <a:spcPts val="2705"/>
              </a:lnSpc>
            </a:pPr>
            <a:r>
              <a:rPr sz="2400" spc="-5" dirty="0">
                <a:latin typeface="Times New Roman"/>
                <a:cs typeface="Times New Roman"/>
              </a:rPr>
              <a:t>features </a:t>
            </a:r>
            <a:r>
              <a:rPr sz="2400" dirty="0">
                <a:latin typeface="Times New Roman"/>
                <a:cs typeface="Times New Roman"/>
              </a:rPr>
              <a:t>into a higher-level entity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  <a:p>
            <a:pPr marL="91440" marR="723900" indent="-91440">
              <a:lnSpc>
                <a:spcPts val="2530"/>
              </a:lnSpc>
              <a:spcBef>
                <a:spcPts val="1550"/>
              </a:spcBef>
            </a:pPr>
            <a:r>
              <a:rPr sz="2400" spc="-20" dirty="0">
                <a:latin typeface="Arial"/>
                <a:cs typeface="Arial"/>
              </a:rPr>
              <a:t>⮚</a:t>
            </a:r>
            <a:r>
              <a:rPr sz="2400" spc="-20" dirty="0">
                <a:latin typeface="Times New Roman"/>
                <a:cs typeface="Times New Roman"/>
              </a:rPr>
              <a:t>Specialization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generalization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simple </a:t>
            </a:r>
            <a:r>
              <a:rPr sz="2400" dirty="0">
                <a:latin typeface="Times New Roman"/>
                <a:cs typeface="Times New Roman"/>
              </a:rPr>
              <a:t>inversions of each other; they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95" dirty="0">
                <a:latin typeface="Times New Roman"/>
                <a:cs typeface="Times New Roman"/>
              </a:rPr>
              <a:t>are  </a:t>
            </a:r>
            <a:r>
              <a:rPr sz="2400" dirty="0">
                <a:latin typeface="Times New Roman"/>
                <a:cs typeface="Times New Roman"/>
              </a:rPr>
              <a:t>represented in an E-R diagram in the </a:t>
            </a:r>
            <a:r>
              <a:rPr sz="2400" spc="-5" dirty="0">
                <a:latin typeface="Times New Roman"/>
                <a:cs typeface="Times New Roman"/>
              </a:rPr>
              <a:t>same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2400" spc="-70" dirty="0">
                <a:latin typeface="Arial"/>
                <a:cs typeface="Arial"/>
              </a:rPr>
              <a:t>⮚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terms specialization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generalization </a:t>
            </a:r>
            <a:r>
              <a:rPr sz="2400" dirty="0">
                <a:latin typeface="Times New Roman"/>
                <a:cs typeface="Times New Roman"/>
              </a:rPr>
              <a:t>are used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interchangeably.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780" y="543890"/>
            <a:ext cx="5030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Generalization 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5904484" y="1838807"/>
            <a:ext cx="5791835" cy="421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2130" y="2531732"/>
            <a:ext cx="3681857" cy="3276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017" y="856234"/>
            <a:ext cx="7237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Extended ER Features </a:t>
            </a:r>
            <a:r>
              <a:rPr dirty="0"/>
              <a:t>:</a:t>
            </a:r>
            <a:r>
              <a:rPr spc="-5" dirty="0"/>
              <a:t> </a:t>
            </a:r>
            <a:r>
              <a:rPr dirty="0"/>
              <a:t>Aggregation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825" y="1913001"/>
            <a:ext cx="5667375" cy="4186554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91440" marR="223520" indent="-91440">
              <a:lnSpc>
                <a:spcPts val="2300"/>
              </a:lnSpc>
              <a:spcBef>
                <a:spcPts val="885"/>
              </a:spcBef>
              <a:buClr>
                <a:srgbClr val="1F487C"/>
              </a:buClr>
              <a:buSzPct val="90000"/>
              <a:buFont typeface="Arial"/>
              <a:buChar char="▪"/>
              <a:tabLst>
                <a:tab pos="180340" algn="l"/>
              </a:tabLst>
            </a:pPr>
            <a:r>
              <a:rPr sz="2000" dirty="0">
                <a:latin typeface="Times New Roman"/>
                <a:cs typeface="Times New Roman"/>
              </a:rPr>
              <a:t>Consider the ternary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i="1" dirty="0">
                <a:latin typeface="Times New Roman"/>
                <a:cs typeface="Times New Roman"/>
              </a:rPr>
              <a:t>proj_guide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  we </a:t>
            </a:r>
            <a:r>
              <a:rPr sz="2000" spc="-5" dirty="0">
                <a:latin typeface="Times New Roman"/>
                <a:cs typeface="Times New Roman"/>
              </a:rPr>
              <a:t>saw earlier</a:t>
            </a:r>
            <a:endParaRPr sz="2000">
              <a:latin typeface="Times New Roman"/>
              <a:cs typeface="Times New Roman"/>
            </a:endParaRPr>
          </a:p>
          <a:p>
            <a:pPr marL="91440" marR="288290" indent="-91440">
              <a:lnSpc>
                <a:spcPts val="2110"/>
              </a:lnSpc>
              <a:spcBef>
                <a:spcPts val="1265"/>
              </a:spcBef>
              <a:buClr>
                <a:srgbClr val="1F487C"/>
              </a:buClr>
              <a:buSzPct val="90000"/>
              <a:buFont typeface="Arial"/>
              <a:buChar char="▪"/>
              <a:tabLst>
                <a:tab pos="155575" algn="l"/>
              </a:tabLst>
            </a:pPr>
            <a:r>
              <a:rPr sz="2000" dirty="0">
                <a:latin typeface="Times New Roman"/>
                <a:cs typeface="Times New Roman"/>
              </a:rPr>
              <a:t>Suppose we want to record evaluations of a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  by a guide on 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project.</a:t>
            </a:r>
            <a:endParaRPr sz="2000">
              <a:latin typeface="Times New Roman"/>
              <a:cs typeface="Times New Roman"/>
            </a:endParaRPr>
          </a:p>
          <a:p>
            <a:pPr marL="91440" marR="267970" indent="-91440">
              <a:lnSpc>
                <a:spcPts val="2110"/>
              </a:lnSpc>
              <a:spcBef>
                <a:spcPts val="1510"/>
              </a:spcBef>
              <a:buFont typeface="Arial"/>
              <a:buChar char="▪"/>
              <a:tabLst>
                <a:tab pos="155575" algn="l"/>
              </a:tabLst>
            </a:pPr>
            <a:r>
              <a:rPr sz="2000" dirty="0">
                <a:latin typeface="Times New Roman"/>
                <a:cs typeface="Times New Roman"/>
              </a:rPr>
              <a:t>Relationship </a:t>
            </a:r>
            <a:r>
              <a:rPr sz="2000" spc="-5" dirty="0">
                <a:latin typeface="Times New Roman"/>
                <a:cs typeface="Times New Roman"/>
              </a:rPr>
              <a:t>sets </a:t>
            </a:r>
            <a:r>
              <a:rPr sz="2000" i="1" dirty="0">
                <a:latin typeface="Times New Roman"/>
                <a:cs typeface="Times New Roman"/>
              </a:rPr>
              <a:t>eval_for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i="1" dirty="0">
                <a:latin typeface="Times New Roman"/>
                <a:cs typeface="Times New Roman"/>
              </a:rPr>
              <a:t>proj_guide</a:t>
            </a:r>
            <a:r>
              <a:rPr sz="2000" i="1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  overlapping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382270" lvl="1" indent="-183515">
              <a:lnSpc>
                <a:spcPts val="2255"/>
              </a:lnSpc>
              <a:spcBef>
                <a:spcPts val="18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Every </a:t>
            </a:r>
            <a:r>
              <a:rPr sz="2000" i="1" dirty="0">
                <a:latin typeface="Times New Roman"/>
                <a:cs typeface="Times New Roman"/>
              </a:rPr>
              <a:t>eval_for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corresponds to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382270">
              <a:lnSpc>
                <a:spcPts val="2255"/>
              </a:lnSpc>
            </a:pPr>
            <a:r>
              <a:rPr sz="2000" i="1" dirty="0">
                <a:latin typeface="Times New Roman"/>
                <a:cs typeface="Times New Roman"/>
              </a:rPr>
              <a:t>proj_guide</a:t>
            </a:r>
            <a:r>
              <a:rPr sz="2000" i="1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  <a:p>
            <a:pPr marL="382270" lvl="1" indent="-183515">
              <a:lnSpc>
                <a:spcPts val="2255"/>
              </a:lnSpc>
              <a:spcBef>
                <a:spcPts val="409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However,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i="1" spc="-5" dirty="0">
                <a:latin typeface="Times New Roman"/>
                <a:cs typeface="Times New Roman"/>
              </a:rPr>
              <a:t>proj_guide </a:t>
            </a:r>
            <a:r>
              <a:rPr sz="2000" spc="-5" dirty="0">
                <a:latin typeface="Times New Roman"/>
                <a:cs typeface="Times New Roman"/>
              </a:rPr>
              <a:t>relationships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endParaRPr sz="2000">
              <a:latin typeface="Times New Roman"/>
              <a:cs typeface="Times New Roman"/>
            </a:endParaRPr>
          </a:p>
          <a:p>
            <a:pPr marL="382270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correspond to any </a:t>
            </a:r>
            <a:r>
              <a:rPr sz="2000" i="1" dirty="0">
                <a:latin typeface="Times New Roman"/>
                <a:cs typeface="Times New Roman"/>
              </a:rPr>
              <a:t>eval_for</a:t>
            </a:r>
            <a:r>
              <a:rPr sz="2000" i="1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567055" lvl="2" indent="-184150">
              <a:lnSpc>
                <a:spcPct val="100000"/>
              </a:lnSpc>
              <a:spcBef>
                <a:spcPts val="360"/>
              </a:spcBef>
              <a:buFont typeface="Arial"/>
              <a:buChar char="◦"/>
              <a:tabLst>
                <a:tab pos="567690" algn="l"/>
              </a:tabLst>
            </a:pPr>
            <a:r>
              <a:rPr sz="2000" spc="-5" dirty="0">
                <a:latin typeface="Times New Roman"/>
                <a:cs typeface="Times New Roman"/>
              </a:rPr>
              <a:t>So we </a:t>
            </a:r>
            <a:r>
              <a:rPr sz="2000" dirty="0">
                <a:latin typeface="Times New Roman"/>
                <a:cs typeface="Times New Roman"/>
              </a:rPr>
              <a:t>can’t discard the </a:t>
            </a:r>
            <a:r>
              <a:rPr sz="2000" i="1" dirty="0">
                <a:latin typeface="Times New Roman"/>
                <a:cs typeface="Times New Roman"/>
              </a:rPr>
              <a:t>proj_guide</a:t>
            </a:r>
            <a:r>
              <a:rPr sz="2000" i="1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3211" y="1869020"/>
            <a:ext cx="4873498" cy="4032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017" y="856234"/>
            <a:ext cx="7237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Extended ER Features </a:t>
            </a:r>
            <a:r>
              <a:rPr dirty="0"/>
              <a:t>:</a:t>
            </a:r>
            <a:r>
              <a:rPr spc="-5" dirty="0"/>
              <a:t> </a:t>
            </a:r>
            <a:r>
              <a:rPr dirty="0"/>
              <a:t>Aggregation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825" y="1913001"/>
            <a:ext cx="5667375" cy="4186554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2000" spc="-25" dirty="0">
                <a:latin typeface="Arial"/>
                <a:cs typeface="Arial"/>
              </a:rPr>
              <a:t>⮚</a:t>
            </a:r>
            <a:r>
              <a:rPr sz="2000" spc="-25" dirty="0">
                <a:latin typeface="Times New Roman"/>
                <a:cs typeface="Times New Roman"/>
              </a:rPr>
              <a:t>Eliminate </a:t>
            </a:r>
            <a:r>
              <a:rPr sz="2000" dirty="0">
                <a:latin typeface="Times New Roman"/>
                <a:cs typeface="Times New Roman"/>
              </a:rPr>
              <a:t>this redundancy via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aggregation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105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Treat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as an abstract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36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Allows relationships between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ct val="100000"/>
              </a:lnSpc>
              <a:spcBef>
                <a:spcPts val="365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Abstraction of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into new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2200">
              <a:latin typeface="Times New Roman"/>
              <a:cs typeface="Times New Roman"/>
            </a:endParaRPr>
          </a:p>
          <a:p>
            <a:pPr marL="91440" marR="698500" indent="-91440">
              <a:lnSpc>
                <a:spcPts val="2110"/>
              </a:lnSpc>
              <a:spcBef>
                <a:spcPts val="1960"/>
              </a:spcBef>
            </a:pPr>
            <a:r>
              <a:rPr sz="2000" spc="-30" dirty="0">
                <a:latin typeface="Arial"/>
                <a:cs typeface="Arial"/>
              </a:rPr>
              <a:t>⮚</a:t>
            </a:r>
            <a:r>
              <a:rPr sz="2000" spc="-30" dirty="0">
                <a:latin typeface="Times New Roman"/>
                <a:cs typeface="Times New Roman"/>
              </a:rPr>
              <a:t>Without </a:t>
            </a:r>
            <a:r>
              <a:rPr sz="2000" dirty="0">
                <a:latin typeface="Times New Roman"/>
                <a:cs typeface="Times New Roman"/>
              </a:rPr>
              <a:t>introducing redundancy, 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following  </a:t>
            </a:r>
            <a:r>
              <a:rPr sz="2000" dirty="0">
                <a:latin typeface="Times New Roman"/>
                <a:cs typeface="Times New Roman"/>
              </a:rPr>
              <a:t>diagram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represents:</a:t>
            </a:r>
            <a:endParaRPr sz="2000">
              <a:latin typeface="Times New Roman"/>
              <a:cs typeface="Times New Roman"/>
            </a:endParaRPr>
          </a:p>
          <a:p>
            <a:pPr marL="382270" marR="257810" indent="-182880">
              <a:lnSpc>
                <a:spcPts val="2110"/>
              </a:lnSpc>
              <a:spcBef>
                <a:spcPts val="495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 student is guided by a particular instructor on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particular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</a:t>
            </a:r>
            <a:endParaRPr sz="2000">
              <a:latin typeface="Times New Roman"/>
              <a:cs typeface="Times New Roman"/>
            </a:endParaRPr>
          </a:p>
          <a:p>
            <a:pPr marL="382270" indent="-183515">
              <a:lnSpc>
                <a:spcPts val="2255"/>
              </a:lnSpc>
              <a:spcBef>
                <a:spcPts val="390"/>
              </a:spcBef>
              <a:buFont typeface="Arial"/>
              <a:buChar char="▪"/>
              <a:tabLst>
                <a:tab pos="382905" algn="l"/>
              </a:tabLst>
            </a:pPr>
            <a:r>
              <a:rPr sz="2000" dirty="0">
                <a:latin typeface="Times New Roman"/>
                <a:cs typeface="Times New Roman"/>
              </a:rPr>
              <a:t>A student, instructor, project </a:t>
            </a:r>
            <a:r>
              <a:rPr sz="2000" spc="-5" dirty="0">
                <a:latin typeface="Times New Roman"/>
                <a:cs typeface="Times New Roman"/>
              </a:rPr>
              <a:t>combination may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endParaRPr sz="2000">
              <a:latin typeface="Times New Roman"/>
              <a:cs typeface="Times New Roman"/>
            </a:endParaRPr>
          </a:p>
          <a:p>
            <a:pPr marL="382270">
              <a:lnSpc>
                <a:spcPts val="2255"/>
              </a:lnSpc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evaluation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4891" y="2021357"/>
            <a:ext cx="4565141" cy="396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8176" y="2168093"/>
            <a:ext cx="7474584" cy="13061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1540"/>
              </a:spcBef>
              <a:tabLst>
                <a:tab pos="2366010" algn="l"/>
              </a:tabLst>
            </a:pPr>
            <a:r>
              <a:rPr sz="4800" dirty="0">
                <a:solidFill>
                  <a:srgbClr val="3E3E3E"/>
                </a:solidFill>
              </a:rPr>
              <a:t>Reduction of ER </a:t>
            </a:r>
            <a:r>
              <a:rPr sz="4800" spc="-5" dirty="0">
                <a:solidFill>
                  <a:srgbClr val="3E3E3E"/>
                </a:solidFill>
              </a:rPr>
              <a:t>Diagram</a:t>
            </a:r>
            <a:r>
              <a:rPr sz="4800" spc="-60" dirty="0">
                <a:solidFill>
                  <a:srgbClr val="3E3E3E"/>
                </a:solidFill>
              </a:rPr>
              <a:t> </a:t>
            </a:r>
            <a:r>
              <a:rPr sz="4800" spc="-10" dirty="0">
                <a:solidFill>
                  <a:srgbClr val="3E3E3E"/>
                </a:solidFill>
              </a:rPr>
              <a:t>to  </a:t>
            </a:r>
            <a:r>
              <a:rPr sz="4800" spc="-5" dirty="0">
                <a:solidFill>
                  <a:srgbClr val="3E3E3E"/>
                </a:solidFill>
              </a:rPr>
              <a:t>Relation	Schemas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2100326" y="3643363"/>
            <a:ext cx="7164324" cy="223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698" y="887984"/>
            <a:ext cx="610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Reduction </a:t>
            </a:r>
            <a:r>
              <a:rPr dirty="0"/>
              <a:t>to Relation</a:t>
            </a:r>
            <a:r>
              <a:rPr spc="-20" dirty="0"/>
              <a:t> </a:t>
            </a:r>
            <a:r>
              <a:rPr spc="-5" dirty="0"/>
              <a:t>Schemas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7427" y="1992884"/>
            <a:ext cx="8857615" cy="32296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04139" marR="5080" indent="-91440">
              <a:lnSpc>
                <a:spcPts val="2530"/>
              </a:lnSpc>
              <a:spcBef>
                <a:spcPts val="475"/>
              </a:spcBef>
              <a:buFont typeface="Arial"/>
              <a:buChar char="▪"/>
              <a:tabLst>
                <a:tab pos="197485" algn="l"/>
              </a:tabLst>
            </a:pPr>
            <a:r>
              <a:rPr sz="2400" dirty="0">
                <a:latin typeface="Times New Roman"/>
                <a:cs typeface="Times New Roman"/>
              </a:rPr>
              <a:t>Entity sets and relationship sets can be expressed </a:t>
            </a:r>
            <a:r>
              <a:rPr sz="2400" spc="-5" dirty="0">
                <a:latin typeface="Times New Roman"/>
                <a:cs typeface="Times New Roman"/>
              </a:rPr>
              <a:t>uniformly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relation  </a:t>
            </a:r>
            <a:r>
              <a:rPr sz="2400" i="1" spc="-5" dirty="0">
                <a:latin typeface="Times New Roman"/>
                <a:cs typeface="Times New Roman"/>
              </a:rPr>
              <a:t>schemas </a:t>
            </a:r>
            <a:r>
              <a:rPr sz="2400" dirty="0">
                <a:latin typeface="Times New Roman"/>
                <a:cs typeface="Times New Roman"/>
              </a:rPr>
              <a:t>that represent the contents of 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database.</a:t>
            </a:r>
            <a:endParaRPr sz="2400">
              <a:latin typeface="Times New Roman"/>
              <a:cs typeface="Times New Roman"/>
            </a:endParaRPr>
          </a:p>
          <a:p>
            <a:pPr marL="104139" marR="10795" indent="-91440">
              <a:lnSpc>
                <a:spcPts val="2530"/>
              </a:lnSpc>
              <a:spcBef>
                <a:spcPts val="1525"/>
              </a:spcBef>
              <a:buFont typeface="Arial"/>
              <a:buChar char="▪"/>
              <a:tabLst>
                <a:tab pos="197485" algn="l"/>
              </a:tabLst>
            </a:pP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database which </a:t>
            </a:r>
            <a:r>
              <a:rPr sz="2400" spc="-5" dirty="0">
                <a:latin typeface="Times New Roman"/>
                <a:cs typeface="Times New Roman"/>
              </a:rPr>
              <a:t>conforms </a:t>
            </a:r>
            <a:r>
              <a:rPr sz="2400" dirty="0">
                <a:latin typeface="Times New Roman"/>
                <a:cs typeface="Times New Roman"/>
              </a:rPr>
              <a:t>to an E-R diagram can be represented by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5" dirty="0">
                <a:latin typeface="Times New Roman"/>
                <a:cs typeface="Times New Roman"/>
              </a:rPr>
              <a:t>collection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schemas.</a:t>
            </a:r>
            <a:endParaRPr sz="2400">
              <a:latin typeface="Times New Roman"/>
              <a:cs typeface="Times New Roman"/>
            </a:endParaRPr>
          </a:p>
          <a:p>
            <a:pPr marL="104139" marR="93980" indent="-91440">
              <a:lnSpc>
                <a:spcPts val="2540"/>
              </a:lnSpc>
              <a:spcBef>
                <a:spcPts val="1510"/>
              </a:spcBef>
              <a:buFont typeface="Arial"/>
              <a:buChar char="▪"/>
              <a:tabLst>
                <a:tab pos="19748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each entity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and relationship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there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unique </a:t>
            </a:r>
            <a:r>
              <a:rPr sz="2400" spc="-5" dirty="0">
                <a:latin typeface="Times New Roman"/>
                <a:cs typeface="Times New Roman"/>
              </a:rPr>
              <a:t>schema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 </a:t>
            </a:r>
            <a:r>
              <a:rPr sz="2400" dirty="0">
                <a:latin typeface="Times New Roman"/>
                <a:cs typeface="Times New Roman"/>
              </a:rPr>
              <a:t>assigned the </a:t>
            </a:r>
            <a:r>
              <a:rPr sz="2400" spc="-5" dirty="0">
                <a:latin typeface="Times New Roman"/>
                <a:cs typeface="Times New Roman"/>
              </a:rPr>
              <a:t>name </a:t>
            </a:r>
            <a:r>
              <a:rPr sz="2400" dirty="0">
                <a:latin typeface="Times New Roman"/>
                <a:cs typeface="Times New Roman"/>
              </a:rPr>
              <a:t>of the corresponding entity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or relationship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ts val="2735"/>
              </a:lnSpc>
              <a:spcBef>
                <a:spcPts val="1145"/>
              </a:spcBef>
              <a:buFont typeface="Arial"/>
              <a:buChar char="▪"/>
              <a:tabLst>
                <a:tab pos="197485" algn="l"/>
              </a:tabLst>
            </a:pPr>
            <a:r>
              <a:rPr sz="240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schema </a:t>
            </a:r>
            <a:r>
              <a:rPr sz="2400" dirty="0">
                <a:latin typeface="Times New Roman"/>
                <a:cs typeface="Times New Roman"/>
              </a:rPr>
              <a:t>has a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columns </a:t>
            </a:r>
            <a:r>
              <a:rPr sz="2400" dirty="0">
                <a:latin typeface="Times New Roman"/>
                <a:cs typeface="Times New Roman"/>
              </a:rPr>
              <a:t>(generally corresponding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04139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attributes), which have unique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775" y="532257"/>
            <a:ext cx="6107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Reduction </a:t>
            </a:r>
            <a:r>
              <a:rPr dirty="0"/>
              <a:t>to </a:t>
            </a:r>
            <a:r>
              <a:rPr spc="-5" dirty="0"/>
              <a:t>Relation</a:t>
            </a:r>
            <a:r>
              <a:rPr spc="15" dirty="0"/>
              <a:t> </a:t>
            </a:r>
            <a:r>
              <a:rPr spc="-5" dirty="0"/>
              <a:t>Schemas</a:t>
            </a:r>
          </a:p>
        </p:txBody>
      </p:sp>
      <p:sp>
        <p:nvSpPr>
          <p:cNvPr id="4" name="object 4"/>
          <p:cNvSpPr/>
          <p:nvPr/>
        </p:nvSpPr>
        <p:spPr>
          <a:xfrm>
            <a:off x="697445" y="1797557"/>
            <a:ext cx="5789295" cy="4518025"/>
          </a:xfrm>
          <a:custGeom>
            <a:avLst/>
            <a:gdLst/>
            <a:ahLst/>
            <a:cxnLst/>
            <a:rect l="l" t="t" r="r" b="b"/>
            <a:pathLst>
              <a:path w="5789295" h="4518025">
                <a:moveTo>
                  <a:pt x="5789040" y="0"/>
                </a:moveTo>
                <a:lnTo>
                  <a:pt x="0" y="0"/>
                </a:lnTo>
                <a:lnTo>
                  <a:pt x="0" y="4517517"/>
                </a:lnTo>
                <a:lnTo>
                  <a:pt x="5789040" y="4517517"/>
                </a:lnTo>
                <a:lnTo>
                  <a:pt x="57890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8822" y="5897246"/>
            <a:ext cx="1495425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i="1" dirty="0">
                <a:latin typeface="Times New Roman"/>
                <a:cs typeface="Times New Roman"/>
              </a:rPr>
              <a:t>section (</a:t>
            </a:r>
            <a:r>
              <a:rPr sz="2000" i="1" spc="-11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cours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6811" y="5897246"/>
            <a:ext cx="90043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i="1" dirty="0">
                <a:latin typeface="Times New Roman"/>
                <a:cs typeface="Times New Roman"/>
              </a:rPr>
              <a:t>_id,</a:t>
            </a:r>
            <a:r>
              <a:rPr sz="2000" i="1" spc="-13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sec_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6885" y="5897246"/>
            <a:ext cx="129667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i="1" dirty="0">
                <a:latin typeface="Times New Roman"/>
                <a:cs typeface="Times New Roman"/>
              </a:rPr>
              <a:t>id, sem,</a:t>
            </a:r>
            <a:r>
              <a:rPr sz="2000" i="1" spc="-10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year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7344" y="5897246"/>
            <a:ext cx="8509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i="1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96062" y="1801304"/>
            <a:ext cx="5149850" cy="4521835"/>
            <a:chOff x="6596062" y="1801304"/>
            <a:chExt cx="5149850" cy="4521835"/>
          </a:xfrm>
        </p:grpSpPr>
        <p:sp>
          <p:nvSpPr>
            <p:cNvPr id="10" name="object 10"/>
            <p:cNvSpPr/>
            <p:nvPr/>
          </p:nvSpPr>
          <p:spPr>
            <a:xfrm>
              <a:off x="6604000" y="1809242"/>
              <a:ext cx="5133975" cy="4505960"/>
            </a:xfrm>
            <a:custGeom>
              <a:avLst/>
              <a:gdLst/>
              <a:ahLst/>
              <a:cxnLst/>
              <a:rect l="l" t="t" r="r" b="b"/>
              <a:pathLst>
                <a:path w="5133975" h="4505960">
                  <a:moveTo>
                    <a:pt x="5133975" y="0"/>
                  </a:moveTo>
                  <a:lnTo>
                    <a:pt x="0" y="0"/>
                  </a:lnTo>
                  <a:lnTo>
                    <a:pt x="0" y="4505833"/>
                  </a:lnTo>
                  <a:lnTo>
                    <a:pt x="5133975" y="4505833"/>
                  </a:lnTo>
                  <a:lnTo>
                    <a:pt x="5133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04000" y="1809242"/>
              <a:ext cx="5133975" cy="4505960"/>
            </a:xfrm>
            <a:custGeom>
              <a:avLst/>
              <a:gdLst/>
              <a:ahLst/>
              <a:cxnLst/>
              <a:rect l="l" t="t" r="r" b="b"/>
              <a:pathLst>
                <a:path w="5133975" h="4505960">
                  <a:moveTo>
                    <a:pt x="0" y="4505833"/>
                  </a:moveTo>
                  <a:lnTo>
                    <a:pt x="5133975" y="4505833"/>
                  </a:lnTo>
                  <a:lnTo>
                    <a:pt x="5133975" y="0"/>
                  </a:lnTo>
                  <a:lnTo>
                    <a:pt x="0" y="0"/>
                  </a:lnTo>
                  <a:lnTo>
                    <a:pt x="0" y="4505833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93154" y="1888363"/>
            <a:ext cx="35159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Representing Relationship Sets</a:t>
            </a:r>
            <a:r>
              <a:rPr sz="2000" b="1" spc="-1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4761" y="4051249"/>
            <a:ext cx="5095240" cy="15995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5080">
              <a:lnSpc>
                <a:spcPct val="893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many-to-many relationship </a:t>
            </a:r>
            <a:r>
              <a:rPr sz="2000" dirty="0">
                <a:latin typeface="Times New Roman"/>
                <a:cs typeface="Times New Roman"/>
              </a:rPr>
              <a:t>set is represented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 a </a:t>
            </a:r>
            <a:r>
              <a:rPr sz="2000" spc="-5" dirty="0">
                <a:latin typeface="Times New Roman"/>
                <a:cs typeface="Times New Roman"/>
              </a:rPr>
              <a:t>schema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dirty="0">
                <a:latin typeface="Times New Roman"/>
                <a:cs typeface="Times New Roman"/>
              </a:rPr>
              <a:t>for the </a:t>
            </a:r>
            <a:r>
              <a:rPr sz="2000" spc="-5" dirty="0">
                <a:latin typeface="Times New Roman"/>
                <a:cs typeface="Times New Roman"/>
              </a:rPr>
              <a:t>primary </a:t>
            </a:r>
            <a:r>
              <a:rPr sz="2000" dirty="0">
                <a:latin typeface="Times New Roman"/>
                <a:cs typeface="Times New Roman"/>
              </a:rPr>
              <a:t>keys of  the two participating </a:t>
            </a:r>
            <a:r>
              <a:rPr sz="2000" spc="-5" dirty="0">
                <a:latin typeface="Times New Roman"/>
                <a:cs typeface="Times New Roman"/>
              </a:rPr>
              <a:t>entity sets, </a:t>
            </a:r>
            <a:r>
              <a:rPr sz="2000" dirty="0">
                <a:latin typeface="Times New Roman"/>
                <a:cs typeface="Times New Roman"/>
              </a:rPr>
              <a:t>and any  descriptive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1155"/>
              </a:spcBef>
            </a:pPr>
            <a:r>
              <a:rPr sz="2000" spc="-5" dirty="0">
                <a:latin typeface="Times New Roman"/>
                <a:cs typeface="Times New Roman"/>
              </a:rPr>
              <a:t>Example: schema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advisor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96202" y="5772403"/>
            <a:ext cx="2185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advisor =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s_id,</a:t>
            </a:r>
            <a:r>
              <a:rPr sz="2000" i="1" u="sng" spc="-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i_id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56551" y="2387345"/>
            <a:ext cx="4570095" cy="2480310"/>
            <a:chOff x="1056551" y="2387345"/>
            <a:chExt cx="4570095" cy="2480310"/>
          </a:xfrm>
        </p:grpSpPr>
        <p:sp>
          <p:nvSpPr>
            <p:cNvPr id="16" name="object 16"/>
            <p:cNvSpPr/>
            <p:nvPr/>
          </p:nvSpPr>
          <p:spPr>
            <a:xfrm>
              <a:off x="1062901" y="2387345"/>
              <a:ext cx="4563491" cy="9677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2901" y="4452353"/>
              <a:ext cx="4095115" cy="396875"/>
            </a:xfrm>
            <a:custGeom>
              <a:avLst/>
              <a:gdLst/>
              <a:ahLst/>
              <a:cxnLst/>
              <a:rect l="l" t="t" r="r" b="b"/>
              <a:pathLst>
                <a:path w="4095115" h="396875">
                  <a:moveTo>
                    <a:pt x="1364996" y="0"/>
                  </a:moveTo>
                  <a:lnTo>
                    <a:pt x="0" y="0"/>
                  </a:lnTo>
                  <a:lnTo>
                    <a:pt x="0" y="396252"/>
                  </a:lnTo>
                  <a:lnTo>
                    <a:pt x="1364996" y="396252"/>
                  </a:lnTo>
                  <a:lnTo>
                    <a:pt x="1364996" y="0"/>
                  </a:lnTo>
                  <a:close/>
                </a:path>
                <a:path w="4095115" h="396875">
                  <a:moveTo>
                    <a:pt x="4095077" y="0"/>
                  </a:moveTo>
                  <a:lnTo>
                    <a:pt x="2730081" y="0"/>
                  </a:lnTo>
                  <a:lnTo>
                    <a:pt x="1365084" y="0"/>
                  </a:lnTo>
                  <a:lnTo>
                    <a:pt x="1365084" y="396252"/>
                  </a:lnTo>
                  <a:lnTo>
                    <a:pt x="2730081" y="396252"/>
                  </a:lnTo>
                  <a:lnTo>
                    <a:pt x="4095077" y="396252"/>
                  </a:lnTo>
                  <a:lnTo>
                    <a:pt x="4095077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6551" y="4446016"/>
              <a:ext cx="4107815" cy="421640"/>
            </a:xfrm>
            <a:custGeom>
              <a:avLst/>
              <a:gdLst/>
              <a:ahLst/>
              <a:cxnLst/>
              <a:rect l="l" t="t" r="r" b="b"/>
              <a:pathLst>
                <a:path w="4107815" h="421639">
                  <a:moveTo>
                    <a:pt x="1371434" y="0"/>
                  </a:moveTo>
                  <a:lnTo>
                    <a:pt x="1371434" y="421639"/>
                  </a:lnTo>
                </a:path>
                <a:path w="4107815" h="421639">
                  <a:moveTo>
                    <a:pt x="2736430" y="0"/>
                  </a:moveTo>
                  <a:lnTo>
                    <a:pt x="2736430" y="421639"/>
                  </a:lnTo>
                </a:path>
                <a:path w="4107815" h="421639">
                  <a:moveTo>
                    <a:pt x="6350" y="0"/>
                  </a:moveTo>
                  <a:lnTo>
                    <a:pt x="6350" y="421639"/>
                  </a:lnTo>
                </a:path>
                <a:path w="4107815" h="421639">
                  <a:moveTo>
                    <a:pt x="4101426" y="0"/>
                  </a:moveTo>
                  <a:lnTo>
                    <a:pt x="4101426" y="421639"/>
                  </a:lnTo>
                </a:path>
                <a:path w="4107815" h="421639">
                  <a:moveTo>
                    <a:pt x="0" y="6349"/>
                  </a:moveTo>
                  <a:lnTo>
                    <a:pt x="4107776" y="6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551" y="4848605"/>
              <a:ext cx="4107815" cy="0"/>
            </a:xfrm>
            <a:custGeom>
              <a:avLst/>
              <a:gdLst/>
              <a:ahLst/>
              <a:cxnLst/>
              <a:rect l="l" t="t" r="r" b="b"/>
              <a:pathLst>
                <a:path w="4107815">
                  <a:moveTo>
                    <a:pt x="0" y="0"/>
                  </a:moveTo>
                  <a:lnTo>
                    <a:pt x="4107776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61251" y="2387345"/>
            <a:ext cx="4532630" cy="3787775"/>
            <a:chOff x="6961251" y="2387345"/>
            <a:chExt cx="4532630" cy="3787775"/>
          </a:xfrm>
        </p:grpSpPr>
        <p:sp>
          <p:nvSpPr>
            <p:cNvPr id="21" name="object 21"/>
            <p:cNvSpPr/>
            <p:nvPr/>
          </p:nvSpPr>
          <p:spPr>
            <a:xfrm>
              <a:off x="6961251" y="2387345"/>
              <a:ext cx="4419600" cy="1601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71051" y="5784964"/>
              <a:ext cx="2316480" cy="370840"/>
            </a:xfrm>
            <a:custGeom>
              <a:avLst/>
              <a:gdLst/>
              <a:ahLst/>
              <a:cxnLst/>
              <a:rect l="l" t="t" r="r" b="b"/>
              <a:pathLst>
                <a:path w="2316479" h="370839">
                  <a:moveTo>
                    <a:pt x="2316061" y="0"/>
                  </a:moveTo>
                  <a:lnTo>
                    <a:pt x="1158074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1157986" y="370840"/>
                  </a:lnTo>
                  <a:lnTo>
                    <a:pt x="2316061" y="370840"/>
                  </a:lnTo>
                  <a:lnTo>
                    <a:pt x="2316061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64701" y="5778601"/>
              <a:ext cx="2329180" cy="396875"/>
            </a:xfrm>
            <a:custGeom>
              <a:avLst/>
              <a:gdLst/>
              <a:ahLst/>
              <a:cxnLst/>
              <a:rect l="l" t="t" r="r" b="b"/>
              <a:pathLst>
                <a:path w="2329179" h="396875">
                  <a:moveTo>
                    <a:pt x="1164335" y="0"/>
                  </a:moveTo>
                  <a:lnTo>
                    <a:pt x="1164335" y="396252"/>
                  </a:lnTo>
                </a:path>
                <a:path w="2329179" h="396875">
                  <a:moveTo>
                    <a:pt x="6350" y="0"/>
                  </a:moveTo>
                  <a:lnTo>
                    <a:pt x="6350" y="396252"/>
                  </a:lnTo>
                </a:path>
                <a:path w="2329179" h="396875">
                  <a:moveTo>
                    <a:pt x="2322449" y="0"/>
                  </a:moveTo>
                  <a:lnTo>
                    <a:pt x="2322449" y="396252"/>
                  </a:lnTo>
                </a:path>
                <a:path w="2329179" h="396875">
                  <a:moveTo>
                    <a:pt x="0" y="6350"/>
                  </a:moveTo>
                  <a:lnTo>
                    <a:pt x="2328799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64701" y="6155804"/>
              <a:ext cx="2329180" cy="0"/>
            </a:xfrm>
            <a:custGeom>
              <a:avLst/>
              <a:gdLst/>
              <a:ahLst/>
              <a:cxnLst/>
              <a:rect l="l" t="t" r="r" b="b"/>
              <a:pathLst>
                <a:path w="2329179">
                  <a:moveTo>
                    <a:pt x="0" y="0"/>
                  </a:moveTo>
                  <a:lnTo>
                    <a:pt x="232879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89508" y="1789620"/>
          <a:ext cx="5788659" cy="457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90"/>
                <a:gridCol w="1543049"/>
                <a:gridCol w="984885"/>
                <a:gridCol w="1264285"/>
                <a:gridCol w="1236980"/>
                <a:gridCol w="674370"/>
              </a:tblGrid>
              <a:tr h="4088993">
                <a:tc gridSpan="6"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000" b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Representing Entity Sets </a:t>
                      </a:r>
                      <a:r>
                        <a:rPr sz="2000" b="1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2000" b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Simple</a:t>
                      </a:r>
                      <a:r>
                        <a:rPr sz="2000" b="1" spc="-9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Attributes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90805" marR="254635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 strong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entity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set reduces to a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schema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with the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same  attributes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2080"/>
                        </a:lnSpc>
                      </a:pP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course(</a:t>
                      </a:r>
                      <a:r>
                        <a:rPr sz="20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course_id</a:t>
                      </a: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,title,credits)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24510">
                        <a:lnSpc>
                          <a:spcPct val="100000"/>
                        </a:lnSpc>
                        <a:spcBef>
                          <a:spcPts val="1200"/>
                        </a:spcBef>
                        <a:tabLst>
                          <a:tab pos="2200275" algn="l"/>
                          <a:tab pos="3409950" algn="l"/>
                        </a:tabLst>
                      </a:pPr>
                      <a:r>
                        <a:rPr sz="2000" b="1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course_id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	title	credits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0805" marR="377825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 weak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entity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becomes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 table that includes a 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column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for the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primary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key of the identifying</a:t>
                      </a: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187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entity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set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4F81BC"/>
                      </a:solidFill>
                      <a:prstDash val="soli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T w="19050">
                      <a:solidFill>
                        <a:srgbClr val="4F81B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6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81BC"/>
                      </a:solidFill>
                      <a:prstDash val="solid"/>
                    </a:lnL>
                    <a:lnB w="1905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Course_id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000" i="1" baseline="125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3000" i="1" spc="7" baseline="12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Sec_id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sem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year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B w="19050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9535032" y="5811723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89990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S_id	i_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505" y="887984"/>
            <a:ext cx="5929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Reduction </a:t>
            </a:r>
            <a:r>
              <a:rPr dirty="0"/>
              <a:t>to </a:t>
            </a:r>
            <a:r>
              <a:rPr spc="-5" dirty="0"/>
              <a:t>Relation</a:t>
            </a:r>
            <a:r>
              <a:rPr spc="-20" dirty="0"/>
              <a:t> </a:t>
            </a:r>
            <a:r>
              <a:rPr dirty="0"/>
              <a:t>Schema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89570" y="1915629"/>
            <a:ext cx="9847580" cy="4057015"/>
            <a:chOff x="1189570" y="1915629"/>
            <a:chExt cx="9847580" cy="4057015"/>
          </a:xfrm>
        </p:grpSpPr>
        <p:sp>
          <p:nvSpPr>
            <p:cNvPr id="4" name="object 4"/>
            <p:cNvSpPr/>
            <p:nvPr/>
          </p:nvSpPr>
          <p:spPr>
            <a:xfrm>
              <a:off x="1197508" y="1923567"/>
              <a:ext cx="9831705" cy="4041140"/>
            </a:xfrm>
            <a:custGeom>
              <a:avLst/>
              <a:gdLst/>
              <a:ahLst/>
              <a:cxnLst/>
              <a:rect l="l" t="t" r="r" b="b"/>
              <a:pathLst>
                <a:path w="9831705" h="4041140">
                  <a:moveTo>
                    <a:pt x="9831578" y="0"/>
                  </a:moveTo>
                  <a:lnTo>
                    <a:pt x="0" y="0"/>
                  </a:lnTo>
                  <a:lnTo>
                    <a:pt x="0" y="4041140"/>
                  </a:lnTo>
                  <a:lnTo>
                    <a:pt x="9831578" y="4041140"/>
                  </a:lnTo>
                  <a:lnTo>
                    <a:pt x="9831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7508" y="1923567"/>
              <a:ext cx="9831705" cy="4041140"/>
            </a:xfrm>
            <a:custGeom>
              <a:avLst/>
              <a:gdLst/>
              <a:ahLst/>
              <a:cxnLst/>
              <a:rect l="l" t="t" r="r" b="b"/>
              <a:pathLst>
                <a:path w="9831705" h="4041140">
                  <a:moveTo>
                    <a:pt x="0" y="4041140"/>
                  </a:moveTo>
                  <a:lnTo>
                    <a:pt x="9831578" y="4041140"/>
                  </a:lnTo>
                  <a:lnTo>
                    <a:pt x="9831578" y="0"/>
                  </a:lnTo>
                  <a:lnTo>
                    <a:pt x="0" y="0"/>
                  </a:lnTo>
                  <a:lnTo>
                    <a:pt x="0" y="4041140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97559" y="1756435"/>
            <a:ext cx="9741535" cy="160210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90"/>
              </a:spcBef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Redundancy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of</a:t>
            </a: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schemas:</a:t>
            </a:r>
            <a:endParaRPr sz="2200">
              <a:latin typeface="Times New Roman"/>
              <a:cs typeface="Times New Roman"/>
            </a:endParaRPr>
          </a:p>
          <a:p>
            <a:pPr marL="91440" marR="5080" indent="-92075">
              <a:lnSpc>
                <a:spcPts val="2380"/>
              </a:lnSpc>
              <a:spcBef>
                <a:spcPts val="1485"/>
              </a:spcBef>
              <a:buFont typeface="Arial"/>
              <a:buChar char="▪"/>
              <a:tabLst>
                <a:tab pos="169545" algn="l"/>
              </a:tabLst>
            </a:pPr>
            <a:r>
              <a:rPr sz="2200" dirty="0">
                <a:latin typeface="Times New Roman"/>
                <a:cs typeface="Times New Roman"/>
              </a:rPr>
              <a:t>Many-to-one </a:t>
            </a:r>
            <a:r>
              <a:rPr sz="2200" spc="-5" dirty="0">
                <a:latin typeface="Times New Roman"/>
                <a:cs typeface="Times New Roman"/>
              </a:rPr>
              <a:t>and one-to-many relationship sets that are total on </a:t>
            </a:r>
            <a:r>
              <a:rPr sz="2200" dirty="0">
                <a:latin typeface="Times New Roman"/>
                <a:cs typeface="Times New Roman"/>
              </a:rPr>
              <a:t>the many-side </a:t>
            </a:r>
            <a:r>
              <a:rPr sz="2200" spc="-5" dirty="0">
                <a:latin typeface="Times New Roman"/>
                <a:cs typeface="Times New Roman"/>
              </a:rPr>
              <a:t>can </a:t>
            </a:r>
            <a:r>
              <a:rPr sz="2200" dirty="0">
                <a:latin typeface="Times New Roman"/>
                <a:cs typeface="Times New Roman"/>
              </a:rPr>
              <a:t>be  </a:t>
            </a:r>
            <a:r>
              <a:rPr sz="2200" spc="-5" dirty="0">
                <a:latin typeface="Times New Roman"/>
                <a:cs typeface="Times New Roman"/>
              </a:rPr>
              <a:t>represented by adding an extra attribute to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“many” </a:t>
            </a:r>
            <a:r>
              <a:rPr sz="2200" spc="-10" dirty="0">
                <a:latin typeface="Times New Roman"/>
                <a:cs typeface="Times New Roman"/>
              </a:rPr>
              <a:t>side, </a:t>
            </a:r>
            <a:r>
              <a:rPr sz="2200" spc="-5" dirty="0">
                <a:latin typeface="Times New Roman"/>
                <a:cs typeface="Times New Roman"/>
              </a:rPr>
              <a:t>containing the primary  key of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“one”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side.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9050" y="4915661"/>
            <a:ext cx="9470390" cy="656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485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Example: Instead of creating a </a:t>
            </a:r>
            <a:r>
              <a:rPr sz="2200" spc="-10" dirty="0">
                <a:latin typeface="Times New Roman"/>
                <a:cs typeface="Times New Roman"/>
              </a:rPr>
              <a:t>schema </a:t>
            </a:r>
            <a:r>
              <a:rPr sz="2200" spc="-5" dirty="0">
                <a:latin typeface="Times New Roman"/>
                <a:cs typeface="Times New Roman"/>
              </a:rPr>
              <a:t>for relationship set </a:t>
            </a:r>
            <a:r>
              <a:rPr sz="2200" i="1" spc="-5" dirty="0">
                <a:latin typeface="Times New Roman"/>
                <a:cs typeface="Times New Roman"/>
              </a:rPr>
              <a:t>inst_dept</a:t>
            </a:r>
            <a:r>
              <a:rPr sz="2200" spc="-5" dirty="0">
                <a:latin typeface="Times New Roman"/>
                <a:cs typeface="Times New Roman"/>
              </a:rPr>
              <a:t>, </a:t>
            </a:r>
            <a:r>
              <a:rPr sz="2200" spc="-10" dirty="0">
                <a:latin typeface="Times New Roman"/>
                <a:cs typeface="Times New Roman"/>
              </a:rPr>
              <a:t>add </a:t>
            </a:r>
            <a:r>
              <a:rPr sz="2200" spc="-5" dirty="0">
                <a:latin typeface="Times New Roman"/>
                <a:cs typeface="Times New Roman"/>
              </a:rPr>
              <a:t>an</a:t>
            </a:r>
            <a:r>
              <a:rPr sz="2200" spc="2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attribute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ts val="2485"/>
              </a:lnSpc>
            </a:pPr>
            <a:r>
              <a:rPr sz="2200" i="1" dirty="0">
                <a:latin typeface="Times New Roman"/>
                <a:cs typeface="Times New Roman"/>
              </a:rPr>
              <a:t>dept_name </a:t>
            </a:r>
            <a:r>
              <a:rPr sz="2200" spc="-5" dirty="0">
                <a:latin typeface="Times New Roman"/>
                <a:cs typeface="Times New Roman"/>
              </a:rPr>
              <a:t>to the </a:t>
            </a:r>
            <a:r>
              <a:rPr sz="2200" spc="-10" dirty="0">
                <a:latin typeface="Times New Roman"/>
                <a:cs typeface="Times New Roman"/>
              </a:rPr>
              <a:t>schema </a:t>
            </a:r>
            <a:r>
              <a:rPr sz="2200" spc="-5" dirty="0">
                <a:latin typeface="Times New Roman"/>
                <a:cs typeface="Times New Roman"/>
              </a:rPr>
              <a:t>arising </a:t>
            </a:r>
            <a:r>
              <a:rPr sz="2200" dirty="0">
                <a:latin typeface="Times New Roman"/>
                <a:cs typeface="Times New Roman"/>
              </a:rPr>
              <a:t>from </a:t>
            </a:r>
            <a:r>
              <a:rPr sz="2200" spc="-5" dirty="0">
                <a:latin typeface="Times New Roman"/>
                <a:cs typeface="Times New Roman"/>
              </a:rPr>
              <a:t>entity set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i="1" spc="-5" dirty="0">
                <a:latin typeface="Times New Roman"/>
                <a:cs typeface="Times New Roman"/>
              </a:rPr>
              <a:t>instructor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1602" y="3587292"/>
            <a:ext cx="1547495" cy="633095"/>
          </a:xfrm>
          <a:custGeom>
            <a:avLst/>
            <a:gdLst/>
            <a:ahLst/>
            <a:cxnLst/>
            <a:rect l="l" t="t" r="r" b="b"/>
            <a:pathLst>
              <a:path w="1547495" h="633095">
                <a:moveTo>
                  <a:pt x="1547495" y="0"/>
                </a:moveTo>
                <a:lnTo>
                  <a:pt x="0" y="0"/>
                </a:lnTo>
                <a:lnTo>
                  <a:pt x="0" y="633044"/>
                </a:lnTo>
                <a:lnTo>
                  <a:pt x="1547495" y="633044"/>
                </a:lnTo>
                <a:lnTo>
                  <a:pt x="154749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1602" y="3587292"/>
            <a:ext cx="1547495" cy="6330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82234" y="3574541"/>
            <a:ext cx="1362075" cy="658495"/>
            <a:chOff x="5182234" y="3574541"/>
            <a:chExt cx="1362075" cy="658495"/>
          </a:xfrm>
        </p:grpSpPr>
        <p:sp>
          <p:nvSpPr>
            <p:cNvPr id="12" name="object 12"/>
            <p:cNvSpPr/>
            <p:nvPr/>
          </p:nvSpPr>
          <p:spPr>
            <a:xfrm>
              <a:off x="5194934" y="3587241"/>
              <a:ext cx="1336675" cy="633095"/>
            </a:xfrm>
            <a:custGeom>
              <a:avLst/>
              <a:gdLst/>
              <a:ahLst/>
              <a:cxnLst/>
              <a:rect l="l" t="t" r="r" b="b"/>
              <a:pathLst>
                <a:path w="1336675" h="633095">
                  <a:moveTo>
                    <a:pt x="668274" y="0"/>
                  </a:moveTo>
                  <a:lnTo>
                    <a:pt x="0" y="316484"/>
                  </a:lnTo>
                  <a:lnTo>
                    <a:pt x="668274" y="633095"/>
                  </a:lnTo>
                  <a:lnTo>
                    <a:pt x="1336547" y="316484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4934" y="3587241"/>
              <a:ext cx="1336675" cy="633095"/>
            </a:xfrm>
            <a:custGeom>
              <a:avLst/>
              <a:gdLst/>
              <a:ahLst/>
              <a:cxnLst/>
              <a:rect l="l" t="t" r="r" b="b"/>
              <a:pathLst>
                <a:path w="1336675" h="633095">
                  <a:moveTo>
                    <a:pt x="0" y="316484"/>
                  </a:moveTo>
                  <a:lnTo>
                    <a:pt x="668274" y="0"/>
                  </a:lnTo>
                  <a:lnTo>
                    <a:pt x="1336547" y="316484"/>
                  </a:lnTo>
                  <a:lnTo>
                    <a:pt x="668274" y="633095"/>
                  </a:lnTo>
                  <a:lnTo>
                    <a:pt x="0" y="316484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21782" y="3672332"/>
            <a:ext cx="4984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Inst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R="8255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ept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03414" y="3574592"/>
            <a:ext cx="1764030" cy="658495"/>
            <a:chOff x="7503414" y="3574592"/>
            <a:chExt cx="1764030" cy="658495"/>
          </a:xfrm>
        </p:grpSpPr>
        <p:sp>
          <p:nvSpPr>
            <p:cNvPr id="16" name="object 16"/>
            <p:cNvSpPr/>
            <p:nvPr/>
          </p:nvSpPr>
          <p:spPr>
            <a:xfrm>
              <a:off x="7516114" y="3587292"/>
              <a:ext cx="1738630" cy="633095"/>
            </a:xfrm>
            <a:custGeom>
              <a:avLst/>
              <a:gdLst/>
              <a:ahLst/>
              <a:cxnLst/>
              <a:rect l="l" t="t" r="r" b="b"/>
              <a:pathLst>
                <a:path w="1738629" h="633095">
                  <a:moveTo>
                    <a:pt x="1738376" y="0"/>
                  </a:moveTo>
                  <a:lnTo>
                    <a:pt x="0" y="0"/>
                  </a:lnTo>
                  <a:lnTo>
                    <a:pt x="0" y="633044"/>
                  </a:lnTo>
                  <a:lnTo>
                    <a:pt x="1738376" y="633044"/>
                  </a:lnTo>
                  <a:lnTo>
                    <a:pt x="173837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6114" y="3587292"/>
              <a:ext cx="1738630" cy="633095"/>
            </a:xfrm>
            <a:custGeom>
              <a:avLst/>
              <a:gdLst/>
              <a:ahLst/>
              <a:cxnLst/>
              <a:rect l="l" t="t" r="r" b="b"/>
              <a:pathLst>
                <a:path w="1738629" h="633095">
                  <a:moveTo>
                    <a:pt x="0" y="633044"/>
                  </a:moveTo>
                  <a:lnTo>
                    <a:pt x="1738376" y="633044"/>
                  </a:lnTo>
                  <a:lnTo>
                    <a:pt x="1738376" y="0"/>
                  </a:lnTo>
                  <a:lnTo>
                    <a:pt x="0" y="0"/>
                  </a:lnTo>
                  <a:lnTo>
                    <a:pt x="0" y="633044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14461" y="3779011"/>
            <a:ext cx="756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Instructor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03903" y="3767328"/>
            <a:ext cx="3755390" cy="312420"/>
            <a:chOff x="3803903" y="3767328"/>
            <a:chExt cx="3755390" cy="312420"/>
          </a:xfrm>
        </p:grpSpPr>
        <p:sp>
          <p:nvSpPr>
            <p:cNvPr id="20" name="object 20"/>
            <p:cNvSpPr/>
            <p:nvPr/>
          </p:nvSpPr>
          <p:spPr>
            <a:xfrm>
              <a:off x="6489191" y="3867912"/>
              <a:ext cx="1069847" cy="111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31482" y="3903726"/>
              <a:ext cx="984885" cy="0"/>
            </a:xfrm>
            <a:custGeom>
              <a:avLst/>
              <a:gdLst/>
              <a:ahLst/>
              <a:cxnLst/>
              <a:rect l="l" t="t" r="r" b="b"/>
              <a:pathLst>
                <a:path w="984884">
                  <a:moveTo>
                    <a:pt x="0" y="0"/>
                  </a:moveTo>
                  <a:lnTo>
                    <a:pt x="984631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3903" y="3767328"/>
              <a:ext cx="1434084" cy="3124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58970" y="3844798"/>
              <a:ext cx="1236345" cy="118110"/>
            </a:xfrm>
            <a:custGeom>
              <a:avLst/>
              <a:gdLst/>
              <a:ahLst/>
              <a:cxnLst/>
              <a:rect l="l" t="t" r="r" b="b"/>
              <a:pathLst>
                <a:path w="1236345" h="118110">
                  <a:moveTo>
                    <a:pt x="101091" y="0"/>
                  </a:moveTo>
                  <a:lnTo>
                    <a:pt x="0" y="58927"/>
                  </a:lnTo>
                  <a:lnTo>
                    <a:pt x="101091" y="117982"/>
                  </a:lnTo>
                  <a:lnTo>
                    <a:pt x="108838" y="115950"/>
                  </a:lnTo>
                  <a:lnTo>
                    <a:pt x="115950" y="103758"/>
                  </a:lnTo>
                  <a:lnTo>
                    <a:pt x="113918" y="96012"/>
                  </a:lnTo>
                  <a:lnTo>
                    <a:pt x="72117" y="71627"/>
                  </a:lnTo>
                  <a:lnTo>
                    <a:pt x="25273" y="71627"/>
                  </a:lnTo>
                  <a:lnTo>
                    <a:pt x="25273" y="46227"/>
                  </a:lnTo>
                  <a:lnTo>
                    <a:pt x="72335" y="46227"/>
                  </a:lnTo>
                  <a:lnTo>
                    <a:pt x="113918" y="21970"/>
                  </a:lnTo>
                  <a:lnTo>
                    <a:pt x="115950" y="14224"/>
                  </a:lnTo>
                  <a:lnTo>
                    <a:pt x="108838" y="2031"/>
                  </a:lnTo>
                  <a:lnTo>
                    <a:pt x="101091" y="0"/>
                  </a:lnTo>
                  <a:close/>
                </a:path>
                <a:path w="1236345" h="118110">
                  <a:moveTo>
                    <a:pt x="72335" y="46227"/>
                  </a:moveTo>
                  <a:lnTo>
                    <a:pt x="25273" y="46227"/>
                  </a:lnTo>
                  <a:lnTo>
                    <a:pt x="25273" y="71627"/>
                  </a:lnTo>
                  <a:lnTo>
                    <a:pt x="72117" y="71627"/>
                  </a:lnTo>
                  <a:lnTo>
                    <a:pt x="69287" y="69976"/>
                  </a:lnTo>
                  <a:lnTo>
                    <a:pt x="31623" y="69976"/>
                  </a:lnTo>
                  <a:lnTo>
                    <a:pt x="31623" y="48006"/>
                  </a:lnTo>
                  <a:lnTo>
                    <a:pt x="69287" y="48006"/>
                  </a:lnTo>
                  <a:lnTo>
                    <a:pt x="72335" y="46227"/>
                  </a:lnTo>
                  <a:close/>
                </a:path>
                <a:path w="1236345" h="118110">
                  <a:moveTo>
                    <a:pt x="1235964" y="46227"/>
                  </a:moveTo>
                  <a:lnTo>
                    <a:pt x="72335" y="46227"/>
                  </a:lnTo>
                  <a:lnTo>
                    <a:pt x="50455" y="58991"/>
                  </a:lnTo>
                  <a:lnTo>
                    <a:pt x="72117" y="71627"/>
                  </a:lnTo>
                  <a:lnTo>
                    <a:pt x="1235964" y="71627"/>
                  </a:lnTo>
                  <a:lnTo>
                    <a:pt x="1235964" y="46227"/>
                  </a:lnTo>
                  <a:close/>
                </a:path>
                <a:path w="1236345" h="118110">
                  <a:moveTo>
                    <a:pt x="31623" y="48006"/>
                  </a:moveTo>
                  <a:lnTo>
                    <a:pt x="31623" y="69976"/>
                  </a:lnTo>
                  <a:lnTo>
                    <a:pt x="50455" y="58991"/>
                  </a:lnTo>
                  <a:lnTo>
                    <a:pt x="31623" y="48006"/>
                  </a:lnTo>
                  <a:close/>
                </a:path>
                <a:path w="1236345" h="118110">
                  <a:moveTo>
                    <a:pt x="50455" y="58991"/>
                  </a:moveTo>
                  <a:lnTo>
                    <a:pt x="31623" y="69976"/>
                  </a:lnTo>
                  <a:lnTo>
                    <a:pt x="69287" y="69976"/>
                  </a:lnTo>
                  <a:lnTo>
                    <a:pt x="50455" y="58991"/>
                  </a:lnTo>
                  <a:close/>
                </a:path>
                <a:path w="1236345" h="118110">
                  <a:moveTo>
                    <a:pt x="69287" y="48006"/>
                  </a:moveTo>
                  <a:lnTo>
                    <a:pt x="31623" y="48006"/>
                  </a:lnTo>
                  <a:lnTo>
                    <a:pt x="50455" y="58991"/>
                  </a:lnTo>
                  <a:lnTo>
                    <a:pt x="69287" y="48006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Motivation for </a:t>
            </a:r>
            <a:r>
              <a:rPr dirty="0"/>
              <a:t>Database Management</a:t>
            </a:r>
            <a:r>
              <a:rPr spc="-15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5" y="1673860"/>
            <a:ext cx="9640570" cy="390525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Answer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: Traditional file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Systems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have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following drawbacks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store</a:t>
            </a:r>
            <a:r>
              <a:rPr sz="2400" b="1" spc="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data: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Integrity</a:t>
            </a:r>
            <a:r>
              <a:rPr sz="2400" b="1" spc="-2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  <a:p>
            <a:pPr marL="527685" marR="786765" lvl="1" indent="-152400">
              <a:lnSpc>
                <a:spcPts val="2540"/>
              </a:lnSpc>
              <a:spcBef>
                <a:spcPts val="1530"/>
              </a:spcBef>
              <a:buClr>
                <a:srgbClr val="000000"/>
              </a:buClr>
              <a:buFont typeface="Arial"/>
              <a:buChar char="⮚"/>
              <a:tabLst>
                <a:tab pos="647065" algn="l"/>
              </a:tabLst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Integrity constraints (e.g., account balance &gt; 0)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become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“buried” </a:t>
            </a:r>
            <a:r>
              <a:rPr sz="2400" spc="-290" dirty="0">
                <a:solidFill>
                  <a:srgbClr val="3E3E3E"/>
                </a:solidFill>
                <a:latin typeface="Times New Roman"/>
                <a:cs typeface="Times New Roman"/>
              </a:rPr>
              <a:t>in 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program code rather than being stated</a:t>
            </a:r>
            <a:r>
              <a:rPr sz="2400" spc="-13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explicitly</a:t>
            </a:r>
            <a:endParaRPr sz="2400">
              <a:latin typeface="Times New Roman"/>
              <a:cs typeface="Times New Roman"/>
            </a:endParaRPr>
          </a:p>
          <a:p>
            <a:pPr marL="646430" lvl="1" indent="-271780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"/>
              <a:buChar char="⮚"/>
              <a:tabLst>
                <a:tab pos="647065" algn="l"/>
              </a:tabLst>
            </a:pP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Difficult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to add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new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constraints or change existing</a:t>
            </a:r>
            <a:r>
              <a:rPr sz="2400" spc="-12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ones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Atomicity of</a:t>
            </a:r>
            <a:r>
              <a:rPr sz="2400" b="1" spc="-3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Updates</a:t>
            </a:r>
            <a:endParaRPr sz="2400">
              <a:latin typeface="Times New Roman"/>
              <a:cs typeface="Times New Roman"/>
            </a:endParaRPr>
          </a:p>
          <a:p>
            <a:pPr marL="489584" marR="307340" lvl="1" indent="-172720">
              <a:lnSpc>
                <a:spcPct val="138400"/>
              </a:lnSpc>
              <a:spcBef>
                <a:spcPts val="10"/>
              </a:spcBef>
              <a:buClr>
                <a:srgbClr val="000000"/>
              </a:buClr>
              <a:buFont typeface="Arial"/>
              <a:buChar char="⮚"/>
              <a:tabLst>
                <a:tab pos="589280" algn="l"/>
              </a:tabLst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Failures </a:t>
            </a:r>
            <a:r>
              <a:rPr sz="2400" spc="-10" dirty="0">
                <a:solidFill>
                  <a:srgbClr val="3E3E3E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leave database in an inconsistent state with partial </a:t>
            </a:r>
            <a:r>
              <a:rPr sz="2400" spc="-90" dirty="0">
                <a:solidFill>
                  <a:srgbClr val="3E3E3E"/>
                </a:solidFill>
                <a:latin typeface="Times New Roman"/>
                <a:cs typeface="Times New Roman"/>
              </a:rPr>
              <a:t>updates 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carried</a:t>
            </a:r>
            <a:r>
              <a:rPr sz="2400" spc="-4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out.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398" y="855421"/>
            <a:ext cx="5930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Reduction to </a:t>
            </a:r>
            <a:r>
              <a:rPr spc="-5" dirty="0"/>
              <a:t>Relation</a:t>
            </a:r>
            <a:r>
              <a:rPr spc="-35" dirty="0"/>
              <a:t> </a:t>
            </a:r>
            <a:r>
              <a:rPr spc="-5" dirty="0"/>
              <a:t>Schema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679" y="1752600"/>
            <a:ext cx="6221095" cy="3299460"/>
          </a:xfrm>
          <a:prstGeom prst="rect">
            <a:avLst/>
          </a:prstGeom>
          <a:solidFill>
            <a:srgbClr val="FFFFFF"/>
          </a:solidFill>
          <a:ln w="15875">
            <a:solidFill>
              <a:srgbClr val="4F81BC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8745">
              <a:lnSpc>
                <a:spcPts val="2485"/>
              </a:lnSpc>
              <a:spcBef>
                <a:spcPts val="20"/>
              </a:spcBef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Representing Composite and</a:t>
            </a:r>
            <a:r>
              <a:rPr sz="2200" b="1" spc="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Multi-valued</a:t>
            </a:r>
            <a:endParaRPr sz="2200">
              <a:latin typeface="Times New Roman"/>
              <a:cs typeface="Times New Roman"/>
            </a:endParaRPr>
          </a:p>
          <a:p>
            <a:pPr marL="118745">
              <a:lnSpc>
                <a:spcPts val="2485"/>
              </a:lnSpc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Attributes</a:t>
            </a:r>
            <a:endParaRPr sz="2200">
              <a:latin typeface="Times New Roman"/>
              <a:cs typeface="Times New Roman"/>
            </a:endParaRPr>
          </a:p>
          <a:p>
            <a:pPr marL="91440" marR="700405" indent="-91440">
              <a:lnSpc>
                <a:spcPts val="2110"/>
              </a:lnSpc>
              <a:spcBef>
                <a:spcPts val="1330"/>
              </a:spcBef>
              <a:buClr>
                <a:srgbClr val="000000"/>
              </a:buClr>
              <a:buSzPct val="90000"/>
              <a:buFont typeface="Arial"/>
              <a:buChar char="▪"/>
              <a:tabLst>
                <a:tab pos="155575" algn="l"/>
              </a:tabLst>
            </a:pPr>
            <a:r>
              <a:rPr sz="2000" b="1" u="heavy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Composite attributes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flattened </a:t>
            </a:r>
            <a:r>
              <a:rPr sz="2000" spc="5" dirty="0">
                <a:latin typeface="Times New Roman"/>
                <a:cs typeface="Times New Roman"/>
              </a:rPr>
              <a:t>out </a:t>
            </a:r>
            <a:r>
              <a:rPr sz="2000" dirty="0">
                <a:latin typeface="Times New Roman"/>
                <a:cs typeface="Times New Roman"/>
              </a:rPr>
              <a:t>by creating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separate attribute for each component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endParaRPr sz="2000">
              <a:latin typeface="Times New Roman"/>
              <a:cs typeface="Times New Roman"/>
            </a:endParaRPr>
          </a:p>
          <a:p>
            <a:pPr marL="382270" marR="55244" lvl="1" indent="-182880">
              <a:lnSpc>
                <a:spcPct val="90000"/>
              </a:lnSpc>
              <a:spcBef>
                <a:spcPts val="425"/>
              </a:spcBef>
              <a:buSzPct val="90000"/>
              <a:buFont typeface="Arial"/>
              <a:buChar char="◦"/>
              <a:tabLst>
                <a:tab pos="38290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given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 </a:t>
            </a:r>
            <a:r>
              <a:rPr sz="2000" i="1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composite  </a:t>
            </a:r>
            <a:r>
              <a:rPr sz="2000" dirty="0">
                <a:latin typeface="Times New Roman"/>
                <a:cs typeface="Times New Roman"/>
              </a:rPr>
              <a:t>attribute </a:t>
            </a:r>
            <a:r>
              <a:rPr sz="2000" i="1" spc="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with component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i="1" dirty="0">
                <a:latin typeface="Times New Roman"/>
                <a:cs typeface="Times New Roman"/>
              </a:rPr>
              <a:t>first_name </a:t>
            </a:r>
            <a:r>
              <a:rPr sz="2000" dirty="0">
                <a:latin typeface="Times New Roman"/>
                <a:cs typeface="Times New Roman"/>
              </a:rPr>
              <a:t>and  </a:t>
            </a:r>
            <a:r>
              <a:rPr sz="2000" i="1" dirty="0">
                <a:latin typeface="Times New Roman"/>
                <a:cs typeface="Times New Roman"/>
              </a:rPr>
              <a:t>last_name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schema </a:t>
            </a:r>
            <a:r>
              <a:rPr sz="2000" dirty="0">
                <a:latin typeface="Times New Roman"/>
                <a:cs typeface="Times New Roman"/>
              </a:rPr>
              <a:t>corresponding to the </a:t>
            </a:r>
            <a:r>
              <a:rPr sz="2000" spc="-5" dirty="0">
                <a:latin typeface="Times New Roman"/>
                <a:cs typeface="Times New Roman"/>
              </a:rPr>
              <a:t>entity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 two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i="1" dirty="0">
                <a:latin typeface="Times New Roman"/>
                <a:cs typeface="Times New Roman"/>
              </a:rPr>
              <a:t>name_first_name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name_last_name</a:t>
            </a:r>
            <a:endParaRPr sz="2000">
              <a:latin typeface="Times New Roman"/>
              <a:cs typeface="Times New Roman"/>
            </a:endParaRPr>
          </a:p>
          <a:p>
            <a:pPr marL="566420" lvl="2" indent="-183515">
              <a:lnSpc>
                <a:spcPct val="100000"/>
              </a:lnSpc>
              <a:spcBef>
                <a:spcPts val="355"/>
              </a:spcBef>
              <a:buFont typeface="Arial"/>
              <a:buChar char="◦"/>
              <a:tabLst>
                <a:tab pos="567055" algn="l"/>
              </a:tabLst>
            </a:pPr>
            <a:r>
              <a:rPr sz="1800" i="1" dirty="0">
                <a:latin typeface="Times New Roman"/>
                <a:cs typeface="Times New Roman"/>
              </a:rPr>
              <a:t>Prefix omitted if there </a:t>
            </a:r>
            <a:r>
              <a:rPr sz="1800" i="1" spc="-5" dirty="0">
                <a:latin typeface="Times New Roman"/>
                <a:cs typeface="Times New Roman"/>
              </a:rPr>
              <a:t>is </a:t>
            </a:r>
            <a:r>
              <a:rPr sz="1800" i="1" dirty="0">
                <a:latin typeface="Times New Roman"/>
                <a:cs typeface="Times New Roman"/>
              </a:rPr>
              <a:t>no</a:t>
            </a:r>
            <a:r>
              <a:rPr sz="1800" i="1" spc="-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ambiguity</a:t>
            </a:r>
            <a:endParaRPr sz="1800">
              <a:latin typeface="Times New Roman"/>
              <a:cs typeface="Times New Roman"/>
            </a:endParaRPr>
          </a:p>
          <a:p>
            <a:pPr marL="147320" indent="-147955">
              <a:lnSpc>
                <a:spcPct val="100000"/>
              </a:lnSpc>
              <a:spcBef>
                <a:spcPts val="1380"/>
              </a:spcBef>
              <a:buFont typeface="Arial"/>
              <a:buChar char="▪"/>
              <a:tabLst>
                <a:tab pos="147955" algn="l"/>
              </a:tabLst>
            </a:pPr>
            <a:r>
              <a:rPr sz="1800" dirty="0">
                <a:latin typeface="Times New Roman"/>
                <a:cs typeface="Times New Roman"/>
              </a:rPr>
              <a:t>Ignoring multivalued attributes, extended instructor </a:t>
            </a:r>
            <a:r>
              <a:rPr sz="1800" spc="-5" dirty="0">
                <a:latin typeface="Times New Roman"/>
                <a:cs typeface="Times New Roman"/>
              </a:rPr>
              <a:t>schema is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5283" y="1973198"/>
            <a:ext cx="3327780" cy="2907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73329" y="5142229"/>
          <a:ext cx="10878180" cy="1042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955"/>
                <a:gridCol w="1276984"/>
                <a:gridCol w="1573530"/>
                <a:gridCol w="1303654"/>
                <a:gridCol w="974089"/>
                <a:gridCol w="883919"/>
                <a:gridCol w="1123950"/>
                <a:gridCol w="704215"/>
                <a:gridCol w="854075"/>
                <a:gridCol w="568959"/>
                <a:gridCol w="958850"/>
              </a:tblGrid>
              <a:tr h="676922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First_nam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Middle_initial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Last_name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Street_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number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Street_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Apt_num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state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zip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Date_of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7589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_birth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</a:tr>
              <a:tr h="3657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398" y="855421"/>
            <a:ext cx="5930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Reduction to </a:t>
            </a:r>
            <a:r>
              <a:rPr spc="-5" dirty="0"/>
              <a:t>Relation</a:t>
            </a:r>
            <a:r>
              <a:rPr spc="-35" dirty="0"/>
              <a:t> </a:t>
            </a:r>
            <a:r>
              <a:rPr spc="-5" dirty="0"/>
              <a:t>Schema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6333" y="1744662"/>
            <a:ext cx="6857365" cy="4460875"/>
            <a:chOff x="686333" y="1744662"/>
            <a:chExt cx="6857365" cy="4460875"/>
          </a:xfrm>
        </p:grpSpPr>
        <p:sp>
          <p:nvSpPr>
            <p:cNvPr id="4" name="object 4"/>
            <p:cNvSpPr/>
            <p:nvPr/>
          </p:nvSpPr>
          <p:spPr>
            <a:xfrm>
              <a:off x="694270" y="1752600"/>
              <a:ext cx="6841490" cy="4445000"/>
            </a:xfrm>
            <a:custGeom>
              <a:avLst/>
              <a:gdLst/>
              <a:ahLst/>
              <a:cxnLst/>
              <a:rect l="l" t="t" r="r" b="b"/>
              <a:pathLst>
                <a:path w="6841490" h="4445000">
                  <a:moveTo>
                    <a:pt x="6841108" y="0"/>
                  </a:moveTo>
                  <a:lnTo>
                    <a:pt x="0" y="0"/>
                  </a:lnTo>
                  <a:lnTo>
                    <a:pt x="0" y="4445000"/>
                  </a:lnTo>
                  <a:lnTo>
                    <a:pt x="6841108" y="4445000"/>
                  </a:lnTo>
                  <a:lnTo>
                    <a:pt x="6841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270" y="1752600"/>
              <a:ext cx="6841490" cy="4445000"/>
            </a:xfrm>
            <a:custGeom>
              <a:avLst/>
              <a:gdLst/>
              <a:ahLst/>
              <a:cxnLst/>
              <a:rect l="l" t="t" r="r" b="b"/>
              <a:pathLst>
                <a:path w="6841490" h="4445000">
                  <a:moveTo>
                    <a:pt x="0" y="4445000"/>
                  </a:moveTo>
                  <a:lnTo>
                    <a:pt x="6841108" y="4445000"/>
                  </a:lnTo>
                  <a:lnTo>
                    <a:pt x="6841108" y="0"/>
                  </a:lnTo>
                  <a:lnTo>
                    <a:pt x="0" y="0"/>
                  </a:lnTo>
                  <a:lnTo>
                    <a:pt x="0" y="4445000"/>
                  </a:lnTo>
                  <a:close/>
                </a:path>
              </a:pathLst>
            </a:custGeom>
            <a:ln w="1587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074" y="1596242"/>
            <a:ext cx="6765925" cy="45008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205"/>
              </a:spcBef>
            </a:pP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Representing Composite and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Multi-valued</a:t>
            </a:r>
            <a:r>
              <a:rPr sz="2200" b="1" spc="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Attributes</a:t>
            </a:r>
            <a:endParaRPr sz="2200">
              <a:latin typeface="Times New Roman"/>
              <a:cs typeface="Times New Roman"/>
            </a:endParaRPr>
          </a:p>
          <a:p>
            <a:pPr marL="68580">
              <a:lnSpc>
                <a:spcPts val="2280"/>
              </a:lnSpc>
              <a:spcBef>
                <a:spcPts val="1020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b="1" u="heavy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multivalued attribute</a:t>
            </a:r>
            <a:r>
              <a:rPr sz="2000" b="1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latin typeface="Times New Roman"/>
                <a:cs typeface="Times New Roman"/>
              </a:rPr>
              <a:t>M </a:t>
            </a:r>
            <a:r>
              <a:rPr sz="2000" dirty="0">
                <a:latin typeface="Times New Roman"/>
                <a:cs typeface="Times New Roman"/>
              </a:rPr>
              <a:t>of an entity </a:t>
            </a:r>
            <a:r>
              <a:rPr sz="2000" i="1" dirty="0">
                <a:latin typeface="Times New Roman"/>
                <a:cs typeface="Times New Roman"/>
              </a:rPr>
              <a:t>E </a:t>
            </a:r>
            <a:r>
              <a:rPr sz="2000" dirty="0">
                <a:latin typeface="Times New Roman"/>
                <a:cs typeface="Times New Roman"/>
              </a:rPr>
              <a:t>is represented by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separate </a:t>
            </a:r>
            <a:r>
              <a:rPr sz="2000" spc="-5" dirty="0">
                <a:latin typeface="Times New Roman"/>
                <a:cs typeface="Times New Roman"/>
              </a:rPr>
              <a:t>schema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EM</a:t>
            </a:r>
            <a:endParaRPr sz="2000">
              <a:latin typeface="Times New Roman"/>
              <a:cs typeface="Times New Roman"/>
            </a:endParaRPr>
          </a:p>
          <a:p>
            <a:pPr marL="303530" indent="-183515">
              <a:lnSpc>
                <a:spcPts val="2280"/>
              </a:lnSpc>
              <a:spcBef>
                <a:spcPts val="155"/>
              </a:spcBef>
              <a:buSzPct val="90000"/>
              <a:buFont typeface="Arial"/>
              <a:buChar char="◦"/>
              <a:tabLst>
                <a:tab pos="304165" algn="l"/>
              </a:tabLst>
            </a:pPr>
            <a:r>
              <a:rPr sz="2000" spc="-5" dirty="0">
                <a:latin typeface="Times New Roman"/>
                <a:cs typeface="Times New Roman"/>
              </a:rPr>
              <a:t>Schema </a:t>
            </a:r>
            <a:r>
              <a:rPr sz="2000" i="1" dirty="0">
                <a:latin typeface="Times New Roman"/>
                <a:cs typeface="Times New Roman"/>
              </a:rPr>
              <a:t>EM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-5" dirty="0">
                <a:latin typeface="Times New Roman"/>
                <a:cs typeface="Times New Roman"/>
              </a:rPr>
              <a:t>attributes </a:t>
            </a:r>
            <a:r>
              <a:rPr sz="2000" dirty="0">
                <a:latin typeface="Times New Roman"/>
                <a:cs typeface="Times New Roman"/>
              </a:rPr>
              <a:t>corresponding to the </a:t>
            </a:r>
            <a:r>
              <a:rPr sz="2000" spc="-5" dirty="0">
                <a:latin typeface="Times New Roman"/>
                <a:cs typeface="Times New Roman"/>
              </a:rPr>
              <a:t>primary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303530">
              <a:lnSpc>
                <a:spcPts val="2280"/>
              </a:lnSpc>
            </a:pPr>
            <a:r>
              <a:rPr sz="2000" i="1" dirty="0">
                <a:latin typeface="Times New Roman"/>
                <a:cs typeface="Times New Roman"/>
              </a:rPr>
              <a:t>E </a:t>
            </a:r>
            <a:r>
              <a:rPr sz="2000" dirty="0">
                <a:latin typeface="Times New Roman"/>
                <a:cs typeface="Times New Roman"/>
              </a:rPr>
              <a:t>and an attribute corresponding to </a:t>
            </a:r>
            <a:r>
              <a:rPr sz="2000" spc="-5" dirty="0">
                <a:latin typeface="Times New Roman"/>
                <a:cs typeface="Times New Roman"/>
              </a:rPr>
              <a:t>multivalued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  <a:p>
            <a:pPr marL="303530" marR="51435" indent="-182880">
              <a:lnSpc>
                <a:spcPts val="2160"/>
              </a:lnSpc>
              <a:spcBef>
                <a:spcPts val="635"/>
              </a:spcBef>
              <a:buSzPct val="90000"/>
              <a:buFont typeface="Arial"/>
              <a:buChar char="◦"/>
              <a:tabLst>
                <a:tab pos="304165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Multivalued attribute </a:t>
            </a:r>
            <a:r>
              <a:rPr sz="2000" i="1" dirty="0">
                <a:latin typeface="Times New Roman"/>
                <a:cs typeface="Times New Roman"/>
              </a:rPr>
              <a:t>phone_number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instructor</a:t>
            </a:r>
            <a:r>
              <a:rPr sz="2000" i="1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 represented by 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schema:</a:t>
            </a:r>
            <a:endParaRPr sz="2000">
              <a:latin typeface="Times New Roman"/>
              <a:cs typeface="Times New Roman"/>
            </a:endParaRPr>
          </a:p>
          <a:p>
            <a:pPr marL="558165">
              <a:lnSpc>
                <a:spcPts val="2080"/>
              </a:lnSpc>
            </a:pPr>
            <a:r>
              <a:rPr sz="2000" i="1" dirty="0">
                <a:latin typeface="Times New Roman"/>
                <a:cs typeface="Times New Roman"/>
              </a:rPr>
              <a:t>inst_phone= </a:t>
            </a:r>
            <a:r>
              <a:rPr sz="2000" dirty="0">
                <a:latin typeface="Times New Roman"/>
                <a:cs typeface="Times New Roman"/>
              </a:rPr>
              <a:t>( </a:t>
            </a:r>
            <a:r>
              <a:rPr sz="2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</a:t>
            </a:r>
            <a:r>
              <a:rPr sz="2000" i="1" dirty="0">
                <a:latin typeface="Times New Roman"/>
                <a:cs typeface="Times New Roman"/>
              </a:rPr>
              <a:t>,</a:t>
            </a:r>
            <a:r>
              <a:rPr sz="2000" i="1" spc="-65" dirty="0">
                <a:latin typeface="Times New Roman"/>
                <a:cs typeface="Times New Roman"/>
              </a:rPr>
              <a:t> </a:t>
            </a:r>
            <a:r>
              <a:rPr sz="20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phone_number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303530" marR="5080" indent="-182880">
              <a:lnSpc>
                <a:spcPts val="2160"/>
              </a:lnSpc>
              <a:spcBef>
                <a:spcPts val="680"/>
              </a:spcBef>
              <a:buSzPct val="90000"/>
              <a:buFont typeface="Arial"/>
              <a:buChar char="◦"/>
              <a:tabLst>
                <a:tab pos="304165" algn="l"/>
              </a:tabLst>
            </a:pPr>
            <a:r>
              <a:rPr sz="2000" dirty="0">
                <a:latin typeface="Times New Roman"/>
                <a:cs typeface="Times New Roman"/>
              </a:rPr>
              <a:t>Each value of the </a:t>
            </a:r>
            <a:r>
              <a:rPr sz="2000" spc="-5" dirty="0">
                <a:latin typeface="Times New Roman"/>
                <a:cs typeface="Times New Roman"/>
              </a:rPr>
              <a:t>multivalued </a:t>
            </a:r>
            <a:r>
              <a:rPr sz="2000" dirty="0">
                <a:latin typeface="Times New Roman"/>
                <a:cs typeface="Times New Roman"/>
              </a:rPr>
              <a:t>attribute </a:t>
            </a:r>
            <a:r>
              <a:rPr sz="2000" spc="-5" dirty="0">
                <a:latin typeface="Times New Roman"/>
                <a:cs typeface="Times New Roman"/>
              </a:rPr>
              <a:t>maps </a:t>
            </a:r>
            <a:r>
              <a:rPr sz="2000" dirty="0">
                <a:latin typeface="Times New Roman"/>
                <a:cs typeface="Times New Roman"/>
              </a:rPr>
              <a:t>to a separate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tuple  of the relation on </a:t>
            </a:r>
            <a:r>
              <a:rPr sz="2000" spc="-5" dirty="0">
                <a:latin typeface="Times New Roman"/>
                <a:cs typeface="Times New Roman"/>
              </a:rPr>
              <a:t>schema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EM</a:t>
            </a:r>
            <a:endParaRPr sz="2000">
              <a:latin typeface="Times New Roman"/>
              <a:cs typeface="Times New Roman"/>
            </a:endParaRPr>
          </a:p>
          <a:p>
            <a:pPr marL="487680" marR="349885" lvl="1" indent="-182880">
              <a:lnSpc>
                <a:spcPts val="2160"/>
              </a:lnSpc>
              <a:spcBef>
                <a:spcPts val="600"/>
              </a:spcBef>
              <a:buSzPct val="90000"/>
              <a:buFont typeface="Arial"/>
              <a:buChar char="◦"/>
              <a:tabLst>
                <a:tab pos="488315" algn="l"/>
              </a:tabLst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i="1" spc="-5" dirty="0">
                <a:latin typeface="Times New Roman"/>
                <a:cs typeface="Times New Roman"/>
              </a:rPr>
              <a:t>instructor </a:t>
            </a:r>
            <a:r>
              <a:rPr sz="2000" dirty="0">
                <a:latin typeface="Times New Roman"/>
                <a:cs typeface="Times New Roman"/>
              </a:rPr>
              <a:t>entity with </a:t>
            </a:r>
            <a:r>
              <a:rPr sz="2000" spc="-5" dirty="0">
                <a:latin typeface="Times New Roman"/>
                <a:cs typeface="Times New Roman"/>
              </a:rPr>
              <a:t>primary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22222 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phone </a:t>
            </a:r>
            <a:r>
              <a:rPr sz="2000" dirty="0">
                <a:latin typeface="Times New Roman"/>
                <a:cs typeface="Times New Roman"/>
              </a:rPr>
              <a:t>numbers </a:t>
            </a:r>
            <a:r>
              <a:rPr sz="2000" spc="5" dirty="0">
                <a:latin typeface="Times New Roman"/>
                <a:cs typeface="Times New Roman"/>
              </a:rPr>
              <a:t>456-7890 </a:t>
            </a:r>
            <a:r>
              <a:rPr sz="2000" dirty="0">
                <a:latin typeface="Times New Roman"/>
                <a:cs typeface="Times New Roman"/>
              </a:rPr>
              <a:t>and 123-4567 </a:t>
            </a:r>
            <a:r>
              <a:rPr sz="2000" spc="-5" dirty="0">
                <a:latin typeface="Times New Roman"/>
                <a:cs typeface="Times New Roman"/>
              </a:rPr>
              <a:t>maps to two  </a:t>
            </a:r>
            <a:r>
              <a:rPr sz="2000" dirty="0">
                <a:latin typeface="Times New Roman"/>
                <a:cs typeface="Times New Roman"/>
              </a:rPr>
              <a:t>tuples:</a:t>
            </a:r>
            <a:endParaRPr sz="2000">
              <a:latin typeface="Times New Roman"/>
              <a:cs typeface="Times New Roman"/>
            </a:endParaRPr>
          </a:p>
          <a:p>
            <a:pPr marL="678180">
              <a:lnSpc>
                <a:spcPts val="2080"/>
              </a:lnSpc>
            </a:pPr>
            <a:r>
              <a:rPr sz="2000" dirty="0">
                <a:latin typeface="Times New Roman"/>
                <a:cs typeface="Times New Roman"/>
              </a:rPr>
              <a:t>(22222, 456-7890) and (22222,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123-4567)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6050" y="1882648"/>
            <a:ext cx="3371850" cy="2932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759700" y="5074665"/>
          <a:ext cx="3371850" cy="1112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925"/>
                <a:gridCol w="1685925"/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u="heavy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ID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u="heavy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Phone_number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22222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456-7890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F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22222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123-4567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0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6230" y="774649"/>
            <a:ext cx="9581515" cy="520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5" dirty="0"/>
              <a:t>Extended </a:t>
            </a:r>
            <a:r>
              <a:rPr sz="3250" spc="-10" dirty="0"/>
              <a:t>ER </a:t>
            </a:r>
            <a:r>
              <a:rPr sz="3250" spc="-5" dirty="0"/>
              <a:t>Features </a:t>
            </a:r>
            <a:r>
              <a:rPr sz="3250" spc="-10" dirty="0"/>
              <a:t>Reduction </a:t>
            </a:r>
            <a:r>
              <a:rPr sz="3250" spc="-5" dirty="0"/>
              <a:t>to Relation</a:t>
            </a:r>
            <a:r>
              <a:rPr sz="3250" spc="-35" dirty="0"/>
              <a:t> </a:t>
            </a:r>
            <a:r>
              <a:rPr sz="3250" spc="-5" dirty="0"/>
              <a:t>Schemas</a:t>
            </a:r>
            <a:endParaRPr sz="3250"/>
          </a:p>
        </p:txBody>
      </p:sp>
      <p:grpSp>
        <p:nvGrpSpPr>
          <p:cNvPr id="4" name="object 4"/>
          <p:cNvGrpSpPr/>
          <p:nvPr/>
        </p:nvGrpSpPr>
        <p:grpSpPr>
          <a:xfrm>
            <a:off x="742950" y="1720888"/>
            <a:ext cx="11158855" cy="4522470"/>
            <a:chOff x="742950" y="1720888"/>
            <a:chExt cx="11158855" cy="4522470"/>
          </a:xfrm>
        </p:grpSpPr>
        <p:sp>
          <p:nvSpPr>
            <p:cNvPr id="5" name="object 5"/>
            <p:cNvSpPr/>
            <p:nvPr/>
          </p:nvSpPr>
          <p:spPr>
            <a:xfrm>
              <a:off x="742950" y="1720888"/>
              <a:ext cx="5943600" cy="4471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6550" y="1733296"/>
              <a:ext cx="5215001" cy="45096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7075" y="1711217"/>
          <a:ext cx="11176000" cy="4506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"/>
                <a:gridCol w="5565140"/>
                <a:gridCol w="248920"/>
                <a:gridCol w="5223510"/>
              </a:tblGrid>
              <a:tr h="45062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81BC"/>
                      </a:solidFill>
                      <a:prstDash val="soli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T w="19050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81BC"/>
                      </a:solidFill>
                      <a:prstDash val="soli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T w="19050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81BC"/>
                      </a:solidFill>
                      <a:prstDash val="soli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T w="19050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81BC"/>
                      </a:solidFill>
                      <a:prstDash val="solid"/>
                    </a:lnL>
                    <a:lnR w="19050">
                      <a:solidFill>
                        <a:srgbClr val="4F81BC"/>
                      </a:solidFill>
                      <a:prstDash val="solid"/>
                    </a:lnR>
                    <a:lnT w="19050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1219199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48744" y="313309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5">
                <a:moveTo>
                  <a:pt x="0" y="0"/>
                </a:moveTo>
                <a:lnTo>
                  <a:pt x="0" y="448564"/>
                </a:lnTo>
              </a:path>
            </a:pathLst>
          </a:custGeom>
          <a:ln w="25400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9397" y="1380108"/>
            <a:ext cx="9143365" cy="0"/>
          </a:xfrm>
          <a:custGeom>
            <a:avLst/>
            <a:gdLst/>
            <a:ahLst/>
            <a:cxnLst/>
            <a:rect l="l" t="t" r="r" b="b"/>
            <a:pathLst>
              <a:path w="9143365">
                <a:moveTo>
                  <a:pt x="0" y="0"/>
                </a:moveTo>
                <a:lnTo>
                  <a:pt x="9142984" y="0"/>
                </a:lnTo>
              </a:path>
            </a:pathLst>
          </a:custGeom>
          <a:ln w="25400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0017" y="6477914"/>
            <a:ext cx="6610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DATA</a:t>
            </a:r>
            <a:r>
              <a:rPr sz="1200" spc="-5" dirty="0">
                <a:solidFill>
                  <a:srgbClr val="878787"/>
                </a:solidFill>
                <a:latin typeface="Carlito"/>
                <a:cs typeface="Carlito"/>
              </a:rPr>
              <a:t>B</a:t>
            </a:r>
            <a:r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ASE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9433" y="138506"/>
            <a:ext cx="1000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90455" algn="l"/>
              </a:tabLst>
            </a:pPr>
            <a:r>
              <a:rPr sz="2800" spc="-5" dirty="0">
                <a:solidFill>
                  <a:srgbClr val="000000"/>
                </a:solidFill>
              </a:rPr>
              <a:t>Example </a:t>
            </a:r>
            <a:r>
              <a:rPr sz="2800" dirty="0">
                <a:solidFill>
                  <a:srgbClr val="000000"/>
                </a:solidFill>
              </a:rPr>
              <a:t>for </a:t>
            </a:r>
            <a:r>
              <a:rPr sz="2800" spc="-5" dirty="0">
                <a:solidFill>
                  <a:srgbClr val="000000"/>
                </a:solidFill>
              </a:rPr>
              <a:t>Reduc</a:t>
            </a:r>
            <a:r>
              <a:rPr sz="2800" strike="sngStrike" spc="-5" dirty="0">
                <a:solidFill>
                  <a:srgbClr val="000000"/>
                </a:solidFill>
              </a:rPr>
              <a:t>tion of </a:t>
            </a:r>
            <a:r>
              <a:rPr sz="2800" strike="sngStrike" spc="-10" dirty="0">
                <a:solidFill>
                  <a:srgbClr val="000000"/>
                </a:solidFill>
              </a:rPr>
              <a:t>ER </a:t>
            </a:r>
            <a:r>
              <a:rPr sz="2800" strike="sngStrike" spc="-5" dirty="0">
                <a:solidFill>
                  <a:srgbClr val="000000"/>
                </a:solidFill>
              </a:rPr>
              <a:t>Diagram to Relation</a:t>
            </a:r>
            <a:r>
              <a:rPr sz="2800" strike="sngStrike" spc="105" dirty="0">
                <a:solidFill>
                  <a:srgbClr val="000000"/>
                </a:solidFill>
              </a:rPr>
              <a:t> </a:t>
            </a:r>
            <a:r>
              <a:rPr sz="2800" strike="sngStrike" spc="-5" dirty="0">
                <a:solidFill>
                  <a:srgbClr val="000000"/>
                </a:solidFill>
              </a:rPr>
              <a:t>schemas	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653564" y="6427114"/>
            <a:ext cx="158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MANAGEMENT</a:t>
            </a:r>
            <a:r>
              <a:rPr sz="1200" spc="-55" dirty="0">
                <a:solidFill>
                  <a:srgbClr val="878787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878787"/>
                </a:solidFill>
                <a:latin typeface="Carlito"/>
                <a:cs typeface="Carlito"/>
              </a:rPr>
              <a:t>SYSTEMS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5766" y="6477914"/>
            <a:ext cx="1555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50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1105" y="1120521"/>
            <a:ext cx="1619250" cy="703580"/>
            <a:chOff x="3261105" y="1120521"/>
            <a:chExt cx="1619250" cy="703580"/>
          </a:xfrm>
        </p:grpSpPr>
        <p:sp>
          <p:nvSpPr>
            <p:cNvPr id="10" name="object 10"/>
            <p:cNvSpPr/>
            <p:nvPr/>
          </p:nvSpPr>
          <p:spPr>
            <a:xfrm>
              <a:off x="3273805" y="1133221"/>
              <a:ext cx="1593850" cy="678180"/>
            </a:xfrm>
            <a:custGeom>
              <a:avLst/>
              <a:gdLst/>
              <a:ahLst/>
              <a:cxnLst/>
              <a:rect l="l" t="t" r="r" b="b"/>
              <a:pathLst>
                <a:path w="1593850" h="678180">
                  <a:moveTo>
                    <a:pt x="796671" y="0"/>
                  </a:moveTo>
                  <a:lnTo>
                    <a:pt x="0" y="338963"/>
                  </a:lnTo>
                  <a:lnTo>
                    <a:pt x="796671" y="677799"/>
                  </a:lnTo>
                  <a:lnTo>
                    <a:pt x="1593342" y="338963"/>
                  </a:lnTo>
                  <a:lnTo>
                    <a:pt x="796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3805" y="1133221"/>
              <a:ext cx="1593850" cy="678180"/>
            </a:xfrm>
            <a:custGeom>
              <a:avLst/>
              <a:gdLst/>
              <a:ahLst/>
              <a:cxnLst/>
              <a:rect l="l" t="t" r="r" b="b"/>
              <a:pathLst>
                <a:path w="1593850" h="678180">
                  <a:moveTo>
                    <a:pt x="0" y="338963"/>
                  </a:moveTo>
                  <a:lnTo>
                    <a:pt x="796671" y="0"/>
                  </a:lnTo>
                  <a:lnTo>
                    <a:pt x="1593342" y="338963"/>
                  </a:lnTo>
                  <a:lnTo>
                    <a:pt x="796671" y="677799"/>
                  </a:lnTo>
                  <a:lnTo>
                    <a:pt x="0" y="338963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56405" y="1363726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Co</a:t>
            </a:r>
            <a:r>
              <a:rPr sz="1200" dirty="0">
                <a:latin typeface="Arial"/>
                <a:cs typeface="Arial"/>
              </a:rPr>
              <a:t>nt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49954" y="2005685"/>
            <a:ext cx="1249045" cy="273050"/>
          </a:xfrm>
          <a:custGeom>
            <a:avLst/>
            <a:gdLst/>
            <a:ahLst/>
            <a:cxnLst/>
            <a:rect l="l" t="t" r="r" b="b"/>
            <a:pathLst>
              <a:path w="1249045" h="273050">
                <a:moveTo>
                  <a:pt x="1248765" y="0"/>
                </a:moveTo>
                <a:lnTo>
                  <a:pt x="0" y="0"/>
                </a:lnTo>
                <a:lnTo>
                  <a:pt x="0" y="272694"/>
                </a:lnTo>
                <a:lnTo>
                  <a:pt x="1248765" y="2726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49954" y="2005685"/>
            <a:ext cx="1249045" cy="27305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latin typeface="Arial"/>
                <a:cs typeface="Arial"/>
              </a:rPr>
              <a:t>Faculty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5042" y="2534666"/>
            <a:ext cx="1618615" cy="703580"/>
            <a:chOff x="3265042" y="2534666"/>
            <a:chExt cx="1618615" cy="703580"/>
          </a:xfrm>
        </p:grpSpPr>
        <p:sp>
          <p:nvSpPr>
            <p:cNvPr id="16" name="object 16"/>
            <p:cNvSpPr/>
            <p:nvPr/>
          </p:nvSpPr>
          <p:spPr>
            <a:xfrm>
              <a:off x="3277742" y="2547366"/>
              <a:ext cx="1593215" cy="678180"/>
            </a:xfrm>
            <a:custGeom>
              <a:avLst/>
              <a:gdLst/>
              <a:ahLst/>
              <a:cxnLst/>
              <a:rect l="l" t="t" r="r" b="b"/>
              <a:pathLst>
                <a:path w="1593214" h="678180">
                  <a:moveTo>
                    <a:pt x="796544" y="0"/>
                  </a:moveTo>
                  <a:lnTo>
                    <a:pt x="0" y="338836"/>
                  </a:lnTo>
                  <a:lnTo>
                    <a:pt x="796544" y="677672"/>
                  </a:lnTo>
                  <a:lnTo>
                    <a:pt x="1593215" y="338836"/>
                  </a:lnTo>
                  <a:lnTo>
                    <a:pt x="796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7742" y="2547366"/>
              <a:ext cx="1593215" cy="678180"/>
            </a:xfrm>
            <a:custGeom>
              <a:avLst/>
              <a:gdLst/>
              <a:ahLst/>
              <a:cxnLst/>
              <a:rect l="l" t="t" r="r" b="b"/>
              <a:pathLst>
                <a:path w="1593214" h="678180">
                  <a:moveTo>
                    <a:pt x="0" y="338836"/>
                  </a:moveTo>
                  <a:lnTo>
                    <a:pt x="796544" y="0"/>
                  </a:lnTo>
                  <a:lnTo>
                    <a:pt x="1593215" y="338836"/>
                  </a:lnTo>
                  <a:lnTo>
                    <a:pt x="796544" y="677672"/>
                  </a:lnTo>
                  <a:lnTo>
                    <a:pt x="0" y="338836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07333" y="2686558"/>
            <a:ext cx="53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id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d  into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49954" y="3535908"/>
            <a:ext cx="1249045" cy="273050"/>
          </a:xfrm>
          <a:custGeom>
            <a:avLst/>
            <a:gdLst/>
            <a:ahLst/>
            <a:cxnLst/>
            <a:rect l="l" t="t" r="r" b="b"/>
            <a:pathLst>
              <a:path w="1249045" h="273050">
                <a:moveTo>
                  <a:pt x="1248765" y="0"/>
                </a:moveTo>
                <a:lnTo>
                  <a:pt x="0" y="0"/>
                </a:lnTo>
                <a:lnTo>
                  <a:pt x="0" y="272694"/>
                </a:lnTo>
                <a:lnTo>
                  <a:pt x="1248765" y="2726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49954" y="3535908"/>
            <a:ext cx="1249045" cy="27305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90525">
              <a:lnSpc>
                <a:spcPct val="100000"/>
              </a:lnSpc>
              <a:spcBef>
                <a:spcPts val="325"/>
              </a:spcBef>
            </a:pPr>
            <a:r>
              <a:rPr sz="1200" spc="-5" dirty="0">
                <a:latin typeface="Arial"/>
                <a:cs typeface="Arial"/>
              </a:rPr>
              <a:t>School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61359" y="4109720"/>
            <a:ext cx="1618615" cy="703580"/>
            <a:chOff x="3261359" y="4109720"/>
            <a:chExt cx="1618615" cy="703580"/>
          </a:xfrm>
        </p:grpSpPr>
        <p:sp>
          <p:nvSpPr>
            <p:cNvPr id="22" name="object 22"/>
            <p:cNvSpPr/>
            <p:nvPr/>
          </p:nvSpPr>
          <p:spPr>
            <a:xfrm>
              <a:off x="3274059" y="4122420"/>
              <a:ext cx="1593215" cy="678180"/>
            </a:xfrm>
            <a:custGeom>
              <a:avLst/>
              <a:gdLst/>
              <a:ahLst/>
              <a:cxnLst/>
              <a:rect l="l" t="t" r="r" b="b"/>
              <a:pathLst>
                <a:path w="1593214" h="678179">
                  <a:moveTo>
                    <a:pt x="796670" y="0"/>
                  </a:moveTo>
                  <a:lnTo>
                    <a:pt x="0" y="338835"/>
                  </a:lnTo>
                  <a:lnTo>
                    <a:pt x="796670" y="677671"/>
                  </a:lnTo>
                  <a:lnTo>
                    <a:pt x="1593214" y="338835"/>
                  </a:lnTo>
                  <a:lnTo>
                    <a:pt x="7966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4059" y="4122420"/>
              <a:ext cx="1593215" cy="678180"/>
            </a:xfrm>
            <a:custGeom>
              <a:avLst/>
              <a:gdLst/>
              <a:ahLst/>
              <a:cxnLst/>
              <a:rect l="l" t="t" r="r" b="b"/>
              <a:pathLst>
                <a:path w="1593214" h="678179">
                  <a:moveTo>
                    <a:pt x="0" y="338835"/>
                  </a:moveTo>
                  <a:lnTo>
                    <a:pt x="796670" y="0"/>
                  </a:lnTo>
                  <a:lnTo>
                    <a:pt x="1593214" y="338835"/>
                  </a:lnTo>
                  <a:lnTo>
                    <a:pt x="796670" y="677671"/>
                  </a:lnTo>
                  <a:lnTo>
                    <a:pt x="0" y="338835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61359" y="4262120"/>
            <a:ext cx="619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5" dirty="0">
                <a:latin typeface="Arial"/>
                <a:cs typeface="Arial"/>
              </a:rPr>
              <a:t>plo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spc="-5" dirty="0">
                <a:latin typeface="Arial"/>
                <a:cs typeface="Arial"/>
              </a:rPr>
              <a:t>e  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49954" y="5065496"/>
            <a:ext cx="1249045" cy="273050"/>
          </a:xfrm>
          <a:custGeom>
            <a:avLst/>
            <a:gdLst/>
            <a:ahLst/>
            <a:cxnLst/>
            <a:rect l="l" t="t" r="r" b="b"/>
            <a:pathLst>
              <a:path w="1249045" h="273050">
                <a:moveTo>
                  <a:pt x="1248765" y="0"/>
                </a:moveTo>
                <a:lnTo>
                  <a:pt x="0" y="0"/>
                </a:lnTo>
                <a:lnTo>
                  <a:pt x="0" y="272694"/>
                </a:lnTo>
                <a:lnTo>
                  <a:pt x="1248765" y="2726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49954" y="5065496"/>
            <a:ext cx="1249045" cy="27305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4353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Arial"/>
                <a:cs typeface="Arial"/>
              </a:rPr>
              <a:t>Lecturer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22596" y="3287014"/>
            <a:ext cx="1671320" cy="768350"/>
            <a:chOff x="5022596" y="3287014"/>
            <a:chExt cx="1671320" cy="768350"/>
          </a:xfrm>
        </p:grpSpPr>
        <p:sp>
          <p:nvSpPr>
            <p:cNvPr id="28" name="object 28"/>
            <p:cNvSpPr/>
            <p:nvPr/>
          </p:nvSpPr>
          <p:spPr>
            <a:xfrm>
              <a:off x="5035296" y="3299714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822959" y="0"/>
                  </a:moveTo>
                  <a:lnTo>
                    <a:pt x="0" y="371221"/>
                  </a:lnTo>
                  <a:lnTo>
                    <a:pt x="822959" y="742442"/>
                  </a:lnTo>
                  <a:lnTo>
                    <a:pt x="1645920" y="371221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35296" y="3299714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0" y="371221"/>
                  </a:moveTo>
                  <a:lnTo>
                    <a:pt x="822959" y="0"/>
                  </a:lnTo>
                  <a:lnTo>
                    <a:pt x="1645920" y="371221"/>
                  </a:lnTo>
                  <a:lnTo>
                    <a:pt x="822959" y="742442"/>
                  </a:lnTo>
                  <a:lnTo>
                    <a:pt x="0" y="371221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52642" y="356285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o</a:t>
            </a:r>
            <a:r>
              <a:rPr sz="1200" spc="10" dirty="0">
                <a:latin typeface="Arial"/>
                <a:cs typeface="Arial"/>
              </a:rPr>
              <a:t>ff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22596" y="4811903"/>
            <a:ext cx="1671320" cy="768350"/>
            <a:chOff x="5022596" y="4811903"/>
            <a:chExt cx="1671320" cy="768350"/>
          </a:xfrm>
        </p:grpSpPr>
        <p:sp>
          <p:nvSpPr>
            <p:cNvPr id="32" name="object 32"/>
            <p:cNvSpPr/>
            <p:nvPr/>
          </p:nvSpPr>
          <p:spPr>
            <a:xfrm>
              <a:off x="5035296" y="4824603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822959" y="0"/>
                  </a:moveTo>
                  <a:lnTo>
                    <a:pt x="0" y="371221"/>
                  </a:lnTo>
                  <a:lnTo>
                    <a:pt x="822959" y="742569"/>
                  </a:lnTo>
                  <a:lnTo>
                    <a:pt x="1645920" y="371221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35296" y="4824603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0" y="371221"/>
                  </a:moveTo>
                  <a:lnTo>
                    <a:pt x="822959" y="0"/>
                  </a:lnTo>
                  <a:lnTo>
                    <a:pt x="1645920" y="371221"/>
                  </a:lnTo>
                  <a:lnTo>
                    <a:pt x="822959" y="742569"/>
                  </a:lnTo>
                  <a:lnTo>
                    <a:pt x="0" y="371221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77966" y="5088077"/>
            <a:ext cx="5613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teaches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10018" y="3534511"/>
            <a:ext cx="1249045" cy="273050"/>
          </a:xfrm>
          <a:custGeom>
            <a:avLst/>
            <a:gdLst/>
            <a:ahLst/>
            <a:cxnLst/>
            <a:rect l="l" t="t" r="r" b="b"/>
            <a:pathLst>
              <a:path w="1249045" h="273050">
                <a:moveTo>
                  <a:pt x="1248765" y="0"/>
                </a:moveTo>
                <a:lnTo>
                  <a:pt x="0" y="0"/>
                </a:lnTo>
                <a:lnTo>
                  <a:pt x="0" y="272694"/>
                </a:lnTo>
                <a:lnTo>
                  <a:pt x="1248765" y="2726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010018" y="3534511"/>
            <a:ext cx="1249045" cy="27305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320"/>
              </a:spcBef>
            </a:pPr>
            <a:r>
              <a:rPr sz="1200" spc="-5" dirty="0">
                <a:latin typeface="Arial"/>
                <a:cs typeface="Arial"/>
              </a:rPr>
              <a:t>Program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832345" y="4103115"/>
            <a:ext cx="1619250" cy="703580"/>
            <a:chOff x="6832345" y="4103115"/>
            <a:chExt cx="1619250" cy="703580"/>
          </a:xfrm>
        </p:grpSpPr>
        <p:sp>
          <p:nvSpPr>
            <p:cNvPr id="38" name="object 38"/>
            <p:cNvSpPr/>
            <p:nvPr/>
          </p:nvSpPr>
          <p:spPr>
            <a:xfrm>
              <a:off x="6845045" y="4115815"/>
              <a:ext cx="1593850" cy="678180"/>
            </a:xfrm>
            <a:custGeom>
              <a:avLst/>
              <a:gdLst/>
              <a:ahLst/>
              <a:cxnLst/>
              <a:rect l="l" t="t" r="r" b="b"/>
              <a:pathLst>
                <a:path w="1593850" h="678179">
                  <a:moveTo>
                    <a:pt x="796671" y="0"/>
                  </a:moveTo>
                  <a:lnTo>
                    <a:pt x="0" y="338962"/>
                  </a:lnTo>
                  <a:lnTo>
                    <a:pt x="796671" y="677798"/>
                  </a:lnTo>
                  <a:lnTo>
                    <a:pt x="1593342" y="338962"/>
                  </a:lnTo>
                  <a:lnTo>
                    <a:pt x="796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45045" y="4115815"/>
              <a:ext cx="1593850" cy="678180"/>
            </a:xfrm>
            <a:custGeom>
              <a:avLst/>
              <a:gdLst/>
              <a:ahLst/>
              <a:cxnLst/>
              <a:rect l="l" t="t" r="r" b="b"/>
              <a:pathLst>
                <a:path w="1593850" h="678179">
                  <a:moveTo>
                    <a:pt x="0" y="338962"/>
                  </a:moveTo>
                  <a:lnTo>
                    <a:pt x="796671" y="0"/>
                  </a:lnTo>
                  <a:lnTo>
                    <a:pt x="1593342" y="338962"/>
                  </a:lnTo>
                  <a:lnTo>
                    <a:pt x="796671" y="677798"/>
                  </a:lnTo>
                  <a:lnTo>
                    <a:pt x="0" y="338962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44918" y="4346829"/>
            <a:ext cx="594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con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06335" y="5059527"/>
            <a:ext cx="1249045" cy="273050"/>
          </a:xfrm>
          <a:custGeom>
            <a:avLst/>
            <a:gdLst/>
            <a:ahLst/>
            <a:cxnLst/>
            <a:rect l="l" t="t" r="r" b="b"/>
            <a:pathLst>
              <a:path w="1249045" h="273050">
                <a:moveTo>
                  <a:pt x="1248765" y="0"/>
                </a:moveTo>
                <a:lnTo>
                  <a:pt x="0" y="0"/>
                </a:lnTo>
                <a:lnTo>
                  <a:pt x="0" y="272694"/>
                </a:lnTo>
                <a:lnTo>
                  <a:pt x="1248765" y="2726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006335" y="5059527"/>
            <a:ext cx="1249045" cy="27305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Arial"/>
                <a:cs typeface="Arial"/>
              </a:rPr>
              <a:t>Course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93610" y="5637123"/>
            <a:ext cx="1671320" cy="768350"/>
            <a:chOff x="6793610" y="5637123"/>
            <a:chExt cx="1671320" cy="768350"/>
          </a:xfrm>
        </p:grpSpPr>
        <p:sp>
          <p:nvSpPr>
            <p:cNvPr id="44" name="object 44"/>
            <p:cNvSpPr/>
            <p:nvPr/>
          </p:nvSpPr>
          <p:spPr>
            <a:xfrm>
              <a:off x="6806310" y="5649823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822960" y="0"/>
                  </a:moveTo>
                  <a:lnTo>
                    <a:pt x="0" y="371259"/>
                  </a:lnTo>
                  <a:lnTo>
                    <a:pt x="822960" y="742505"/>
                  </a:lnTo>
                  <a:lnTo>
                    <a:pt x="1645920" y="371259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06310" y="5649823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0" y="371259"/>
                  </a:moveTo>
                  <a:lnTo>
                    <a:pt x="822960" y="0"/>
                  </a:lnTo>
                  <a:lnTo>
                    <a:pt x="1645920" y="371259"/>
                  </a:lnTo>
                  <a:lnTo>
                    <a:pt x="822960" y="742505"/>
                  </a:lnTo>
                  <a:lnTo>
                    <a:pt x="0" y="371259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391781" y="5913526"/>
            <a:ext cx="474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enrolls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93635" y="6552744"/>
            <a:ext cx="1274445" cy="298450"/>
            <a:chOff x="6993635" y="6552744"/>
            <a:chExt cx="1274445" cy="298450"/>
          </a:xfrm>
        </p:grpSpPr>
        <p:sp>
          <p:nvSpPr>
            <p:cNvPr id="48" name="object 48"/>
            <p:cNvSpPr/>
            <p:nvPr/>
          </p:nvSpPr>
          <p:spPr>
            <a:xfrm>
              <a:off x="7006335" y="6565444"/>
              <a:ext cx="1249045" cy="273050"/>
            </a:xfrm>
            <a:custGeom>
              <a:avLst/>
              <a:gdLst/>
              <a:ahLst/>
              <a:cxnLst/>
              <a:rect l="l" t="t" r="r" b="b"/>
              <a:pathLst>
                <a:path w="1249045" h="273050">
                  <a:moveTo>
                    <a:pt x="1248765" y="0"/>
                  </a:moveTo>
                  <a:lnTo>
                    <a:pt x="0" y="0"/>
                  </a:lnTo>
                  <a:lnTo>
                    <a:pt x="0" y="272694"/>
                  </a:lnTo>
                  <a:lnTo>
                    <a:pt x="1248765" y="272694"/>
                  </a:lnTo>
                  <a:lnTo>
                    <a:pt x="1248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6335" y="6565444"/>
              <a:ext cx="1249045" cy="273050"/>
            </a:xfrm>
            <a:custGeom>
              <a:avLst/>
              <a:gdLst/>
              <a:ahLst/>
              <a:cxnLst/>
              <a:rect l="l" t="t" r="r" b="b"/>
              <a:pathLst>
                <a:path w="1249045" h="273050">
                  <a:moveTo>
                    <a:pt x="0" y="272694"/>
                  </a:moveTo>
                  <a:lnTo>
                    <a:pt x="1248765" y="272694"/>
                  </a:lnTo>
                  <a:lnTo>
                    <a:pt x="1248765" y="0"/>
                  </a:lnTo>
                  <a:lnTo>
                    <a:pt x="0" y="0"/>
                  </a:lnTo>
                  <a:lnTo>
                    <a:pt x="0" y="272694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354316" y="6594449"/>
            <a:ext cx="553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u</a:t>
            </a:r>
            <a:r>
              <a:rPr sz="1200" spc="-5" dirty="0">
                <a:latin typeface="Arial"/>
                <a:cs typeface="Arial"/>
              </a:rPr>
              <a:t>den</a:t>
            </a:r>
            <a:r>
              <a:rPr sz="1200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34119" y="4822316"/>
            <a:ext cx="1671320" cy="768350"/>
            <a:chOff x="8834119" y="4822316"/>
            <a:chExt cx="1671320" cy="768350"/>
          </a:xfrm>
        </p:grpSpPr>
        <p:sp>
          <p:nvSpPr>
            <p:cNvPr id="52" name="object 52"/>
            <p:cNvSpPr/>
            <p:nvPr/>
          </p:nvSpPr>
          <p:spPr>
            <a:xfrm>
              <a:off x="8846819" y="4835016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822959" y="0"/>
                  </a:moveTo>
                  <a:lnTo>
                    <a:pt x="0" y="371220"/>
                  </a:lnTo>
                  <a:lnTo>
                    <a:pt x="822959" y="742441"/>
                  </a:lnTo>
                  <a:lnTo>
                    <a:pt x="1645920" y="371220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46819" y="4835016"/>
              <a:ext cx="1645920" cy="742950"/>
            </a:xfrm>
            <a:custGeom>
              <a:avLst/>
              <a:gdLst/>
              <a:ahLst/>
              <a:cxnLst/>
              <a:rect l="l" t="t" r="r" b="b"/>
              <a:pathLst>
                <a:path w="1645920" h="742950">
                  <a:moveTo>
                    <a:pt x="0" y="371220"/>
                  </a:moveTo>
                  <a:lnTo>
                    <a:pt x="822959" y="0"/>
                  </a:lnTo>
                  <a:lnTo>
                    <a:pt x="1645920" y="371220"/>
                  </a:lnTo>
                  <a:lnTo>
                    <a:pt x="822959" y="742441"/>
                  </a:lnTo>
                  <a:lnTo>
                    <a:pt x="0" y="371220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432797" y="5098541"/>
            <a:ext cx="474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enrolls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011167" y="853439"/>
            <a:ext cx="5713730" cy="5923915"/>
            <a:chOff x="4011167" y="853439"/>
            <a:chExt cx="5713730" cy="5923915"/>
          </a:xfrm>
        </p:grpSpPr>
        <p:sp>
          <p:nvSpPr>
            <p:cNvPr id="56" name="object 56"/>
            <p:cNvSpPr/>
            <p:nvPr/>
          </p:nvSpPr>
          <p:spPr>
            <a:xfrm>
              <a:off x="4011167" y="853439"/>
              <a:ext cx="114300" cy="34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15739" y="1787651"/>
              <a:ext cx="114300" cy="280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70476" y="1811019"/>
              <a:ext cx="3810" cy="194945"/>
            </a:xfrm>
            <a:custGeom>
              <a:avLst/>
              <a:gdLst/>
              <a:ahLst/>
              <a:cxnLst/>
              <a:rect l="l" t="t" r="r" b="b"/>
              <a:pathLst>
                <a:path w="3810" h="194944">
                  <a:moveTo>
                    <a:pt x="1904" y="-12700"/>
                  </a:moveTo>
                  <a:lnTo>
                    <a:pt x="1904" y="207390"/>
                  </a:lnTo>
                </a:path>
              </a:pathLst>
            </a:custGeom>
            <a:ln w="2921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18787" y="2255519"/>
              <a:ext cx="111251" cy="3550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74286" y="2278379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8986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18787" y="3201923"/>
              <a:ext cx="111251" cy="396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74286" y="3225038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15739" y="3785616"/>
              <a:ext cx="114300" cy="3992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70730" y="3808602"/>
              <a:ext cx="3810" cy="314325"/>
            </a:xfrm>
            <a:custGeom>
              <a:avLst/>
              <a:gdLst/>
              <a:ahLst/>
              <a:cxnLst/>
              <a:rect l="l" t="t" r="r" b="b"/>
              <a:pathLst>
                <a:path w="3810" h="314325">
                  <a:moveTo>
                    <a:pt x="3556" y="0"/>
                  </a:moveTo>
                  <a:lnTo>
                    <a:pt x="0" y="313817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15739" y="4777739"/>
              <a:ext cx="114300" cy="3505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70730" y="4800092"/>
              <a:ext cx="3810" cy="265430"/>
            </a:xfrm>
            <a:custGeom>
              <a:avLst/>
              <a:gdLst/>
              <a:ahLst/>
              <a:cxnLst/>
              <a:rect l="l" t="t" r="r" b="b"/>
              <a:pathLst>
                <a:path w="3810" h="265429">
                  <a:moveTo>
                    <a:pt x="0" y="0"/>
                  </a:moveTo>
                  <a:lnTo>
                    <a:pt x="3556" y="265429"/>
                  </a:lnTo>
                </a:path>
              </a:pathLst>
            </a:custGeom>
            <a:ln w="2539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78852" y="3784091"/>
              <a:ext cx="118872" cy="3947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34351" y="3807205"/>
              <a:ext cx="7620" cy="308610"/>
            </a:xfrm>
            <a:custGeom>
              <a:avLst/>
              <a:gdLst/>
              <a:ahLst/>
              <a:cxnLst/>
              <a:rect l="l" t="t" r="r" b="b"/>
              <a:pathLst>
                <a:path w="7620" h="308610">
                  <a:moveTo>
                    <a:pt x="0" y="0"/>
                  </a:moveTo>
                  <a:lnTo>
                    <a:pt x="7366" y="30861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75803" y="4770119"/>
              <a:ext cx="121920" cy="3520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30795" y="4793614"/>
              <a:ext cx="11430" cy="266065"/>
            </a:xfrm>
            <a:custGeom>
              <a:avLst/>
              <a:gdLst/>
              <a:ahLst/>
              <a:cxnLst/>
              <a:rect l="l" t="t" r="r" b="b"/>
              <a:pathLst>
                <a:path w="11429" h="266064">
                  <a:moveTo>
                    <a:pt x="5460" y="-12700"/>
                  </a:moveTo>
                  <a:lnTo>
                    <a:pt x="5460" y="278638"/>
                  </a:lnTo>
                </a:path>
              </a:pathLst>
            </a:custGeom>
            <a:ln w="3632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574279" y="5309616"/>
              <a:ext cx="111251" cy="4023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29271" y="5332222"/>
              <a:ext cx="1905" cy="318135"/>
            </a:xfrm>
            <a:custGeom>
              <a:avLst/>
              <a:gdLst/>
              <a:ahLst/>
              <a:cxnLst/>
              <a:rect l="l" t="t" r="r" b="b"/>
              <a:pathLst>
                <a:path w="1904" h="318135">
                  <a:moveTo>
                    <a:pt x="1524" y="0"/>
                  </a:moveTo>
                  <a:lnTo>
                    <a:pt x="0" y="317601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55819" y="3636263"/>
              <a:ext cx="422148" cy="1112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98745" y="3670935"/>
              <a:ext cx="336550" cy="1270"/>
            </a:xfrm>
            <a:custGeom>
              <a:avLst/>
              <a:gdLst/>
              <a:ahLst/>
              <a:cxnLst/>
              <a:rect l="l" t="t" r="r" b="b"/>
              <a:pathLst>
                <a:path w="336550" h="1270">
                  <a:moveTo>
                    <a:pt x="0" y="1269"/>
                  </a:moveTo>
                  <a:lnTo>
                    <a:pt x="336550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55819" y="5160263"/>
              <a:ext cx="422148" cy="1173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98745" y="5195824"/>
              <a:ext cx="336550" cy="6350"/>
            </a:xfrm>
            <a:custGeom>
              <a:avLst/>
              <a:gdLst/>
              <a:ahLst/>
              <a:cxnLst/>
              <a:rect l="l" t="t" r="r" b="b"/>
              <a:pathLst>
                <a:path w="336550" h="6350">
                  <a:moveTo>
                    <a:pt x="0" y="6095"/>
                  </a:moveTo>
                  <a:lnTo>
                    <a:pt x="336550" y="0"/>
                  </a:lnTo>
                </a:path>
              </a:pathLst>
            </a:custGeom>
            <a:ln w="2539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638544" y="3636263"/>
              <a:ext cx="414527" cy="1097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681216" y="3670935"/>
              <a:ext cx="328930" cy="0"/>
            </a:xfrm>
            <a:custGeom>
              <a:avLst/>
              <a:gdLst/>
              <a:ahLst/>
              <a:cxnLst/>
              <a:rect l="l" t="t" r="r" b="b"/>
              <a:pathLst>
                <a:path w="328929">
                  <a:moveTo>
                    <a:pt x="0" y="0"/>
                  </a:moveTo>
                  <a:lnTo>
                    <a:pt x="328802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38544" y="5160263"/>
              <a:ext cx="409955" cy="1112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81216" y="5195824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20">
                  <a:moveTo>
                    <a:pt x="0" y="0"/>
                  </a:moveTo>
                  <a:lnTo>
                    <a:pt x="325119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15883" y="3636263"/>
              <a:ext cx="1508759" cy="1261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58809" y="3670935"/>
              <a:ext cx="1410970" cy="1164590"/>
            </a:xfrm>
            <a:custGeom>
              <a:avLst/>
              <a:gdLst/>
              <a:ahLst/>
              <a:cxnLst/>
              <a:rect l="l" t="t" r="r" b="b"/>
              <a:pathLst>
                <a:path w="1410970" h="1164589">
                  <a:moveTo>
                    <a:pt x="0" y="0"/>
                  </a:moveTo>
                  <a:lnTo>
                    <a:pt x="1410970" y="0"/>
                  </a:lnTo>
                  <a:lnTo>
                    <a:pt x="1410970" y="1164082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12835" y="5554978"/>
              <a:ext cx="1511807" cy="1222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55127" y="5577458"/>
              <a:ext cx="1414780" cy="1124585"/>
            </a:xfrm>
            <a:custGeom>
              <a:avLst/>
              <a:gdLst/>
              <a:ahLst/>
              <a:cxnLst/>
              <a:rect l="l" t="t" r="r" b="b"/>
              <a:pathLst>
                <a:path w="1414779" h="1124584">
                  <a:moveTo>
                    <a:pt x="1414652" y="0"/>
                  </a:moveTo>
                  <a:lnTo>
                    <a:pt x="1414652" y="1124330"/>
                  </a:lnTo>
                  <a:lnTo>
                    <a:pt x="0" y="112433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74279" y="6368795"/>
              <a:ext cx="111251" cy="2590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29271" y="6392341"/>
              <a:ext cx="1905" cy="173355"/>
            </a:xfrm>
            <a:custGeom>
              <a:avLst/>
              <a:gdLst/>
              <a:ahLst/>
              <a:cxnLst/>
              <a:rect l="l" t="t" r="r" b="b"/>
              <a:pathLst>
                <a:path w="1904" h="173354">
                  <a:moveTo>
                    <a:pt x="761" y="-12700"/>
                  </a:moveTo>
                  <a:lnTo>
                    <a:pt x="761" y="185813"/>
                  </a:lnTo>
                </a:path>
              </a:pathLst>
            </a:custGeom>
            <a:ln w="269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429889" y="590143"/>
          <a:ext cx="1248410" cy="543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110"/>
                <a:gridCol w="622300"/>
              </a:tblGrid>
              <a:tr h="272694">
                <a:tc gridSpan="2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University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4F81BC"/>
                      </a:solidFill>
                      <a:prstDash val="solid"/>
                    </a:lnL>
                    <a:lnR w="28575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0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38100">
                      <a:solidFill>
                        <a:srgbClr val="4F81BC"/>
                      </a:solidFill>
                      <a:prstDash val="solid"/>
                    </a:lnL>
                    <a:lnT w="28575">
                      <a:solidFill>
                        <a:srgbClr val="4F81BC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4123435" y="1764284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133850" y="226085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742179" y="340321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334882" y="341502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112514" y="4818126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29734" y="4928107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55714" y="3442842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69783" y="481596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848602" y="4947284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66735" y="5314315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292210" y="6457899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666735" y="634603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677150" y="380517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39311" y="5559297"/>
            <a:ext cx="869950" cy="593090"/>
            <a:chOff x="3639311" y="5559297"/>
            <a:chExt cx="869950" cy="593090"/>
          </a:xfrm>
        </p:grpSpPr>
        <p:sp>
          <p:nvSpPr>
            <p:cNvPr id="102" name="object 102"/>
            <p:cNvSpPr/>
            <p:nvPr/>
          </p:nvSpPr>
          <p:spPr>
            <a:xfrm>
              <a:off x="3652011" y="5571997"/>
              <a:ext cx="844550" cy="567690"/>
            </a:xfrm>
            <a:custGeom>
              <a:avLst/>
              <a:gdLst/>
              <a:ahLst/>
              <a:cxnLst/>
              <a:rect l="l" t="t" r="r" b="b"/>
              <a:pathLst>
                <a:path w="844550" h="567689">
                  <a:moveTo>
                    <a:pt x="844550" y="0"/>
                  </a:moveTo>
                  <a:lnTo>
                    <a:pt x="0" y="0"/>
                  </a:lnTo>
                  <a:lnTo>
                    <a:pt x="422275" y="567626"/>
                  </a:lnTo>
                  <a:lnTo>
                    <a:pt x="8445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52011" y="5571997"/>
              <a:ext cx="844550" cy="567690"/>
            </a:xfrm>
            <a:custGeom>
              <a:avLst/>
              <a:gdLst/>
              <a:ahLst/>
              <a:cxnLst/>
              <a:rect l="l" t="t" r="r" b="b"/>
              <a:pathLst>
                <a:path w="844550" h="567689">
                  <a:moveTo>
                    <a:pt x="0" y="0"/>
                  </a:moveTo>
                  <a:lnTo>
                    <a:pt x="844550" y="0"/>
                  </a:lnTo>
                  <a:lnTo>
                    <a:pt x="422275" y="56762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3976496" y="5482844"/>
            <a:ext cx="19494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IS  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784475" y="6292761"/>
            <a:ext cx="1249045" cy="409575"/>
          </a:xfrm>
          <a:custGeom>
            <a:avLst/>
            <a:gdLst/>
            <a:ahLst/>
            <a:cxnLst/>
            <a:rect l="l" t="t" r="r" b="b"/>
            <a:pathLst>
              <a:path w="1249045" h="409575">
                <a:moveTo>
                  <a:pt x="1248765" y="0"/>
                </a:moveTo>
                <a:lnTo>
                  <a:pt x="0" y="0"/>
                </a:lnTo>
                <a:lnTo>
                  <a:pt x="0" y="409028"/>
                </a:lnTo>
                <a:lnTo>
                  <a:pt x="1248765" y="409028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2784475" y="6292761"/>
            <a:ext cx="1249045" cy="409575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42900" marR="300355" indent="-381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Arial"/>
                <a:cs typeface="Arial"/>
              </a:rPr>
              <a:t>Ful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spc="5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ime  </a:t>
            </a:r>
            <a:r>
              <a:rPr sz="1200" dirty="0">
                <a:latin typeface="Arial"/>
                <a:cs typeface="Arial"/>
              </a:rPr>
              <a:t>Lecturer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410964" y="6310795"/>
            <a:ext cx="1249045" cy="391160"/>
          </a:xfrm>
          <a:custGeom>
            <a:avLst/>
            <a:gdLst/>
            <a:ahLst/>
            <a:cxnLst/>
            <a:rect l="l" t="t" r="r" b="b"/>
            <a:pathLst>
              <a:path w="1249045" h="391159">
                <a:moveTo>
                  <a:pt x="1248765" y="0"/>
                </a:moveTo>
                <a:lnTo>
                  <a:pt x="0" y="0"/>
                </a:lnTo>
                <a:lnTo>
                  <a:pt x="0" y="390994"/>
                </a:lnTo>
                <a:lnTo>
                  <a:pt x="1248765" y="390994"/>
                </a:lnTo>
                <a:lnTo>
                  <a:pt x="1248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4410964" y="6310795"/>
            <a:ext cx="1249045" cy="391160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343535" marR="306705" indent="-29209">
              <a:lnSpc>
                <a:spcPct val="100000"/>
              </a:lnSpc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rt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ti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5" dirty="0">
                <a:latin typeface="Arial"/>
                <a:cs typeface="Arial"/>
              </a:rPr>
              <a:t>e  </a:t>
            </a:r>
            <a:r>
              <a:rPr sz="1200" dirty="0">
                <a:latin typeface="Arial"/>
                <a:cs typeface="Arial"/>
              </a:rPr>
              <a:t>Lecturer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3410711" y="5315711"/>
            <a:ext cx="6409690" cy="1089660"/>
            <a:chOff x="3410711" y="5315711"/>
            <a:chExt cx="6409690" cy="1089660"/>
          </a:xfrm>
        </p:grpSpPr>
        <p:sp>
          <p:nvSpPr>
            <p:cNvPr id="110" name="object 110"/>
            <p:cNvSpPr/>
            <p:nvPr/>
          </p:nvSpPr>
          <p:spPr>
            <a:xfrm>
              <a:off x="3410711" y="5824727"/>
              <a:ext cx="504443" cy="5532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62781" y="5855842"/>
              <a:ext cx="400685" cy="452120"/>
            </a:xfrm>
            <a:custGeom>
              <a:avLst/>
              <a:gdLst/>
              <a:ahLst/>
              <a:cxnLst/>
              <a:rect l="l" t="t" r="r" b="b"/>
              <a:pathLst>
                <a:path w="400685" h="452120">
                  <a:moveTo>
                    <a:pt x="400430" y="0"/>
                  </a:moveTo>
                  <a:lnTo>
                    <a:pt x="0" y="451624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235195" y="5823203"/>
              <a:ext cx="637031" cy="54254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285487" y="5855842"/>
              <a:ext cx="535940" cy="437515"/>
            </a:xfrm>
            <a:custGeom>
              <a:avLst/>
              <a:gdLst/>
              <a:ahLst/>
              <a:cxnLst/>
              <a:rect l="l" t="t" r="r" b="b"/>
              <a:pathLst>
                <a:path w="535939" h="437514">
                  <a:moveTo>
                    <a:pt x="0" y="0"/>
                  </a:moveTo>
                  <a:lnTo>
                    <a:pt x="535686" y="436918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18787" y="5315711"/>
              <a:ext cx="111251" cy="31851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074286" y="5338190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3807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621521" y="5855842"/>
              <a:ext cx="1186180" cy="536575"/>
            </a:xfrm>
            <a:custGeom>
              <a:avLst/>
              <a:gdLst/>
              <a:ahLst/>
              <a:cxnLst/>
              <a:rect l="l" t="t" r="r" b="b"/>
              <a:pathLst>
                <a:path w="1186179" h="536575">
                  <a:moveTo>
                    <a:pt x="592835" y="0"/>
                  </a:moveTo>
                  <a:lnTo>
                    <a:pt x="528241" y="1573"/>
                  </a:lnTo>
                  <a:lnTo>
                    <a:pt x="465661" y="6186"/>
                  </a:lnTo>
                  <a:lnTo>
                    <a:pt x="405457" y="13674"/>
                  </a:lnTo>
                  <a:lnTo>
                    <a:pt x="347990" y="23874"/>
                  </a:lnTo>
                  <a:lnTo>
                    <a:pt x="293623" y="36622"/>
                  </a:lnTo>
                  <a:lnTo>
                    <a:pt x="242718" y="51754"/>
                  </a:lnTo>
                  <a:lnTo>
                    <a:pt x="195635" y="69107"/>
                  </a:lnTo>
                  <a:lnTo>
                    <a:pt x="152737" y="88517"/>
                  </a:lnTo>
                  <a:lnTo>
                    <a:pt x="114385" y="109821"/>
                  </a:lnTo>
                  <a:lnTo>
                    <a:pt x="80941" y="132855"/>
                  </a:lnTo>
                  <a:lnTo>
                    <a:pt x="30223" y="183458"/>
                  </a:lnTo>
                  <a:lnTo>
                    <a:pt x="3478" y="239019"/>
                  </a:lnTo>
                  <a:lnTo>
                    <a:pt x="0" y="268249"/>
                  </a:lnTo>
                  <a:lnTo>
                    <a:pt x="3478" y="297477"/>
                  </a:lnTo>
                  <a:lnTo>
                    <a:pt x="30223" y="353035"/>
                  </a:lnTo>
                  <a:lnTo>
                    <a:pt x="80941" y="403637"/>
                  </a:lnTo>
                  <a:lnTo>
                    <a:pt x="114385" y="426672"/>
                  </a:lnTo>
                  <a:lnTo>
                    <a:pt x="152737" y="447976"/>
                  </a:lnTo>
                  <a:lnTo>
                    <a:pt x="195635" y="467387"/>
                  </a:lnTo>
                  <a:lnTo>
                    <a:pt x="242718" y="484740"/>
                  </a:lnTo>
                  <a:lnTo>
                    <a:pt x="293623" y="499873"/>
                  </a:lnTo>
                  <a:lnTo>
                    <a:pt x="347990" y="512622"/>
                  </a:lnTo>
                  <a:lnTo>
                    <a:pt x="405457" y="522822"/>
                  </a:lnTo>
                  <a:lnTo>
                    <a:pt x="465661" y="530311"/>
                  </a:lnTo>
                  <a:lnTo>
                    <a:pt x="528241" y="534924"/>
                  </a:lnTo>
                  <a:lnTo>
                    <a:pt x="592835" y="536498"/>
                  </a:lnTo>
                  <a:lnTo>
                    <a:pt x="657430" y="534924"/>
                  </a:lnTo>
                  <a:lnTo>
                    <a:pt x="720010" y="530311"/>
                  </a:lnTo>
                  <a:lnTo>
                    <a:pt x="780214" y="522822"/>
                  </a:lnTo>
                  <a:lnTo>
                    <a:pt x="837681" y="512622"/>
                  </a:lnTo>
                  <a:lnTo>
                    <a:pt x="892048" y="499873"/>
                  </a:lnTo>
                  <a:lnTo>
                    <a:pt x="942953" y="484740"/>
                  </a:lnTo>
                  <a:lnTo>
                    <a:pt x="990036" y="467387"/>
                  </a:lnTo>
                  <a:lnTo>
                    <a:pt x="1032934" y="447976"/>
                  </a:lnTo>
                  <a:lnTo>
                    <a:pt x="1071286" y="426672"/>
                  </a:lnTo>
                  <a:lnTo>
                    <a:pt x="1104730" y="403637"/>
                  </a:lnTo>
                  <a:lnTo>
                    <a:pt x="1106178" y="402374"/>
                  </a:lnTo>
                  <a:lnTo>
                    <a:pt x="592835" y="402374"/>
                  </a:lnTo>
                  <a:lnTo>
                    <a:pt x="525044" y="400919"/>
                  </a:lnTo>
                  <a:lnTo>
                    <a:pt x="460343" y="396694"/>
                  </a:lnTo>
                  <a:lnTo>
                    <a:pt x="399441" y="389906"/>
                  </a:lnTo>
                  <a:lnTo>
                    <a:pt x="343047" y="380763"/>
                  </a:lnTo>
                  <a:lnTo>
                    <a:pt x="291871" y="369472"/>
                  </a:lnTo>
                  <a:lnTo>
                    <a:pt x="246622" y="356241"/>
                  </a:lnTo>
                  <a:lnTo>
                    <a:pt x="208010" y="341277"/>
                  </a:lnTo>
                  <a:lnTo>
                    <a:pt x="153532" y="306983"/>
                  </a:lnTo>
                  <a:lnTo>
                    <a:pt x="134111" y="268249"/>
                  </a:lnTo>
                  <a:lnTo>
                    <a:pt x="139085" y="248428"/>
                  </a:lnTo>
                  <a:lnTo>
                    <a:pt x="176743" y="211704"/>
                  </a:lnTo>
                  <a:lnTo>
                    <a:pt x="246622" y="180252"/>
                  </a:lnTo>
                  <a:lnTo>
                    <a:pt x="291871" y="167021"/>
                  </a:lnTo>
                  <a:lnTo>
                    <a:pt x="343047" y="155731"/>
                  </a:lnTo>
                  <a:lnTo>
                    <a:pt x="399441" y="146589"/>
                  </a:lnTo>
                  <a:lnTo>
                    <a:pt x="460343" y="139803"/>
                  </a:lnTo>
                  <a:lnTo>
                    <a:pt x="525044" y="135578"/>
                  </a:lnTo>
                  <a:lnTo>
                    <a:pt x="592835" y="134124"/>
                  </a:lnTo>
                  <a:lnTo>
                    <a:pt x="1106184" y="134124"/>
                  </a:lnTo>
                  <a:lnTo>
                    <a:pt x="1104730" y="132855"/>
                  </a:lnTo>
                  <a:lnTo>
                    <a:pt x="1071286" y="109821"/>
                  </a:lnTo>
                  <a:lnTo>
                    <a:pt x="1032934" y="88517"/>
                  </a:lnTo>
                  <a:lnTo>
                    <a:pt x="990036" y="69107"/>
                  </a:lnTo>
                  <a:lnTo>
                    <a:pt x="942953" y="51754"/>
                  </a:lnTo>
                  <a:lnTo>
                    <a:pt x="892048" y="36622"/>
                  </a:lnTo>
                  <a:lnTo>
                    <a:pt x="837681" y="23874"/>
                  </a:lnTo>
                  <a:lnTo>
                    <a:pt x="780214" y="13674"/>
                  </a:lnTo>
                  <a:lnTo>
                    <a:pt x="720010" y="6186"/>
                  </a:lnTo>
                  <a:lnTo>
                    <a:pt x="657430" y="1573"/>
                  </a:lnTo>
                  <a:lnTo>
                    <a:pt x="592835" y="0"/>
                  </a:lnTo>
                  <a:close/>
                </a:path>
                <a:path w="1186179" h="536575">
                  <a:moveTo>
                    <a:pt x="1106184" y="134124"/>
                  </a:moveTo>
                  <a:lnTo>
                    <a:pt x="592835" y="134124"/>
                  </a:lnTo>
                  <a:lnTo>
                    <a:pt x="660627" y="135578"/>
                  </a:lnTo>
                  <a:lnTo>
                    <a:pt x="725328" y="139803"/>
                  </a:lnTo>
                  <a:lnTo>
                    <a:pt x="786230" y="146589"/>
                  </a:lnTo>
                  <a:lnTo>
                    <a:pt x="842624" y="155731"/>
                  </a:lnTo>
                  <a:lnTo>
                    <a:pt x="893800" y="167021"/>
                  </a:lnTo>
                  <a:lnTo>
                    <a:pt x="939049" y="180252"/>
                  </a:lnTo>
                  <a:lnTo>
                    <a:pt x="977661" y="195215"/>
                  </a:lnTo>
                  <a:lnTo>
                    <a:pt x="1032139" y="229510"/>
                  </a:lnTo>
                  <a:lnTo>
                    <a:pt x="1051559" y="268249"/>
                  </a:lnTo>
                  <a:lnTo>
                    <a:pt x="1046586" y="288067"/>
                  </a:lnTo>
                  <a:lnTo>
                    <a:pt x="1008928" y="324789"/>
                  </a:lnTo>
                  <a:lnTo>
                    <a:pt x="939049" y="356241"/>
                  </a:lnTo>
                  <a:lnTo>
                    <a:pt x="893800" y="369472"/>
                  </a:lnTo>
                  <a:lnTo>
                    <a:pt x="842624" y="380763"/>
                  </a:lnTo>
                  <a:lnTo>
                    <a:pt x="786230" y="389906"/>
                  </a:lnTo>
                  <a:lnTo>
                    <a:pt x="725328" y="396694"/>
                  </a:lnTo>
                  <a:lnTo>
                    <a:pt x="660627" y="400919"/>
                  </a:lnTo>
                  <a:lnTo>
                    <a:pt x="592835" y="402374"/>
                  </a:lnTo>
                  <a:lnTo>
                    <a:pt x="1106178" y="402374"/>
                  </a:lnTo>
                  <a:lnTo>
                    <a:pt x="1155448" y="353035"/>
                  </a:lnTo>
                  <a:lnTo>
                    <a:pt x="1182193" y="297477"/>
                  </a:lnTo>
                  <a:lnTo>
                    <a:pt x="1185672" y="268249"/>
                  </a:lnTo>
                  <a:lnTo>
                    <a:pt x="1182193" y="239019"/>
                  </a:lnTo>
                  <a:lnTo>
                    <a:pt x="1171997" y="210701"/>
                  </a:lnTo>
                  <a:lnTo>
                    <a:pt x="1155448" y="183458"/>
                  </a:lnTo>
                  <a:lnTo>
                    <a:pt x="1132905" y="157455"/>
                  </a:lnTo>
                  <a:lnTo>
                    <a:pt x="1106184" y="13412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21521" y="5855842"/>
              <a:ext cx="1186180" cy="536575"/>
            </a:xfrm>
            <a:custGeom>
              <a:avLst/>
              <a:gdLst/>
              <a:ahLst/>
              <a:cxnLst/>
              <a:rect l="l" t="t" r="r" b="b"/>
              <a:pathLst>
                <a:path w="1186179" h="536575">
                  <a:moveTo>
                    <a:pt x="0" y="268249"/>
                  </a:moveTo>
                  <a:lnTo>
                    <a:pt x="13674" y="210701"/>
                  </a:lnTo>
                  <a:lnTo>
                    <a:pt x="52766" y="157455"/>
                  </a:lnTo>
                  <a:lnTo>
                    <a:pt x="114385" y="109821"/>
                  </a:lnTo>
                  <a:lnTo>
                    <a:pt x="152737" y="88517"/>
                  </a:lnTo>
                  <a:lnTo>
                    <a:pt x="195635" y="69107"/>
                  </a:lnTo>
                  <a:lnTo>
                    <a:pt x="242718" y="51754"/>
                  </a:lnTo>
                  <a:lnTo>
                    <a:pt x="293623" y="36622"/>
                  </a:lnTo>
                  <a:lnTo>
                    <a:pt x="347990" y="23874"/>
                  </a:lnTo>
                  <a:lnTo>
                    <a:pt x="405457" y="13674"/>
                  </a:lnTo>
                  <a:lnTo>
                    <a:pt x="465661" y="6186"/>
                  </a:lnTo>
                  <a:lnTo>
                    <a:pt x="528241" y="1573"/>
                  </a:lnTo>
                  <a:lnTo>
                    <a:pt x="592835" y="0"/>
                  </a:lnTo>
                  <a:lnTo>
                    <a:pt x="657430" y="1573"/>
                  </a:lnTo>
                  <a:lnTo>
                    <a:pt x="720010" y="6186"/>
                  </a:lnTo>
                  <a:lnTo>
                    <a:pt x="780214" y="13674"/>
                  </a:lnTo>
                  <a:lnTo>
                    <a:pt x="837681" y="23874"/>
                  </a:lnTo>
                  <a:lnTo>
                    <a:pt x="892048" y="36622"/>
                  </a:lnTo>
                  <a:lnTo>
                    <a:pt x="942953" y="51754"/>
                  </a:lnTo>
                  <a:lnTo>
                    <a:pt x="990036" y="69107"/>
                  </a:lnTo>
                  <a:lnTo>
                    <a:pt x="1032934" y="88517"/>
                  </a:lnTo>
                  <a:lnTo>
                    <a:pt x="1071286" y="109821"/>
                  </a:lnTo>
                  <a:lnTo>
                    <a:pt x="1104730" y="132855"/>
                  </a:lnTo>
                  <a:lnTo>
                    <a:pt x="1155448" y="183458"/>
                  </a:lnTo>
                  <a:lnTo>
                    <a:pt x="1182193" y="239019"/>
                  </a:lnTo>
                  <a:lnTo>
                    <a:pt x="1185672" y="268249"/>
                  </a:lnTo>
                  <a:lnTo>
                    <a:pt x="1182193" y="297477"/>
                  </a:lnTo>
                  <a:lnTo>
                    <a:pt x="1155448" y="353035"/>
                  </a:lnTo>
                  <a:lnTo>
                    <a:pt x="1104730" y="403637"/>
                  </a:lnTo>
                  <a:lnTo>
                    <a:pt x="1071286" y="426672"/>
                  </a:lnTo>
                  <a:lnTo>
                    <a:pt x="1032934" y="447976"/>
                  </a:lnTo>
                  <a:lnTo>
                    <a:pt x="990036" y="467387"/>
                  </a:lnTo>
                  <a:lnTo>
                    <a:pt x="942953" y="484740"/>
                  </a:lnTo>
                  <a:lnTo>
                    <a:pt x="892048" y="499873"/>
                  </a:lnTo>
                  <a:lnTo>
                    <a:pt x="837681" y="512622"/>
                  </a:lnTo>
                  <a:lnTo>
                    <a:pt x="780214" y="522822"/>
                  </a:lnTo>
                  <a:lnTo>
                    <a:pt x="720010" y="530311"/>
                  </a:lnTo>
                  <a:lnTo>
                    <a:pt x="657430" y="534924"/>
                  </a:lnTo>
                  <a:lnTo>
                    <a:pt x="592835" y="536498"/>
                  </a:lnTo>
                  <a:lnTo>
                    <a:pt x="528241" y="534924"/>
                  </a:lnTo>
                  <a:lnTo>
                    <a:pt x="465661" y="530311"/>
                  </a:lnTo>
                  <a:lnTo>
                    <a:pt x="405457" y="522822"/>
                  </a:lnTo>
                  <a:lnTo>
                    <a:pt x="347990" y="512622"/>
                  </a:lnTo>
                  <a:lnTo>
                    <a:pt x="293623" y="499873"/>
                  </a:lnTo>
                  <a:lnTo>
                    <a:pt x="242718" y="484740"/>
                  </a:lnTo>
                  <a:lnTo>
                    <a:pt x="195635" y="467387"/>
                  </a:lnTo>
                  <a:lnTo>
                    <a:pt x="152737" y="447976"/>
                  </a:lnTo>
                  <a:lnTo>
                    <a:pt x="114385" y="426672"/>
                  </a:lnTo>
                  <a:lnTo>
                    <a:pt x="80941" y="403637"/>
                  </a:lnTo>
                  <a:lnTo>
                    <a:pt x="30223" y="353035"/>
                  </a:lnTo>
                  <a:lnTo>
                    <a:pt x="3478" y="297477"/>
                  </a:lnTo>
                  <a:lnTo>
                    <a:pt x="0" y="268249"/>
                  </a:lnTo>
                  <a:close/>
                </a:path>
                <a:path w="1186179" h="536575">
                  <a:moveTo>
                    <a:pt x="134111" y="268249"/>
                  </a:moveTo>
                  <a:lnTo>
                    <a:pt x="153532" y="306983"/>
                  </a:lnTo>
                  <a:lnTo>
                    <a:pt x="208010" y="341277"/>
                  </a:lnTo>
                  <a:lnTo>
                    <a:pt x="246622" y="356241"/>
                  </a:lnTo>
                  <a:lnTo>
                    <a:pt x="291871" y="369472"/>
                  </a:lnTo>
                  <a:lnTo>
                    <a:pt x="343047" y="380763"/>
                  </a:lnTo>
                  <a:lnTo>
                    <a:pt x="399441" y="389906"/>
                  </a:lnTo>
                  <a:lnTo>
                    <a:pt x="460343" y="396694"/>
                  </a:lnTo>
                  <a:lnTo>
                    <a:pt x="525044" y="400919"/>
                  </a:lnTo>
                  <a:lnTo>
                    <a:pt x="592835" y="402374"/>
                  </a:lnTo>
                  <a:lnTo>
                    <a:pt x="660627" y="400919"/>
                  </a:lnTo>
                  <a:lnTo>
                    <a:pt x="725328" y="396694"/>
                  </a:lnTo>
                  <a:lnTo>
                    <a:pt x="786230" y="389906"/>
                  </a:lnTo>
                  <a:lnTo>
                    <a:pt x="842624" y="380763"/>
                  </a:lnTo>
                  <a:lnTo>
                    <a:pt x="893800" y="369472"/>
                  </a:lnTo>
                  <a:lnTo>
                    <a:pt x="939049" y="356241"/>
                  </a:lnTo>
                  <a:lnTo>
                    <a:pt x="977661" y="341277"/>
                  </a:lnTo>
                  <a:lnTo>
                    <a:pt x="1032139" y="306983"/>
                  </a:lnTo>
                  <a:lnTo>
                    <a:pt x="1051559" y="268249"/>
                  </a:lnTo>
                  <a:lnTo>
                    <a:pt x="1046586" y="248428"/>
                  </a:lnTo>
                  <a:lnTo>
                    <a:pt x="1008928" y="211704"/>
                  </a:lnTo>
                  <a:lnTo>
                    <a:pt x="939049" y="180252"/>
                  </a:lnTo>
                  <a:lnTo>
                    <a:pt x="893800" y="167021"/>
                  </a:lnTo>
                  <a:lnTo>
                    <a:pt x="842624" y="155731"/>
                  </a:lnTo>
                  <a:lnTo>
                    <a:pt x="786230" y="146589"/>
                  </a:lnTo>
                  <a:lnTo>
                    <a:pt x="725328" y="139803"/>
                  </a:lnTo>
                  <a:lnTo>
                    <a:pt x="660627" y="135578"/>
                  </a:lnTo>
                  <a:lnTo>
                    <a:pt x="592835" y="134124"/>
                  </a:lnTo>
                  <a:lnTo>
                    <a:pt x="525044" y="135578"/>
                  </a:lnTo>
                  <a:lnTo>
                    <a:pt x="460343" y="139803"/>
                  </a:lnTo>
                  <a:lnTo>
                    <a:pt x="399441" y="146589"/>
                  </a:lnTo>
                  <a:lnTo>
                    <a:pt x="343047" y="155731"/>
                  </a:lnTo>
                  <a:lnTo>
                    <a:pt x="291871" y="167021"/>
                  </a:lnTo>
                  <a:lnTo>
                    <a:pt x="246622" y="180252"/>
                  </a:lnTo>
                  <a:lnTo>
                    <a:pt x="208010" y="195215"/>
                  </a:lnTo>
                  <a:lnTo>
                    <a:pt x="153532" y="229510"/>
                  </a:lnTo>
                  <a:lnTo>
                    <a:pt x="134111" y="26824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8893809" y="5999784"/>
            <a:ext cx="640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ontact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8061959" y="755523"/>
            <a:ext cx="3838575" cy="5880100"/>
            <a:chOff x="8061959" y="755523"/>
            <a:chExt cx="3838575" cy="5880100"/>
          </a:xfrm>
        </p:grpSpPr>
        <p:sp>
          <p:nvSpPr>
            <p:cNvPr id="120" name="object 120"/>
            <p:cNvSpPr/>
            <p:nvPr/>
          </p:nvSpPr>
          <p:spPr>
            <a:xfrm>
              <a:off x="8061959" y="6237732"/>
              <a:ext cx="708659" cy="39776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09584" y="6271691"/>
              <a:ext cx="612775" cy="290195"/>
            </a:xfrm>
            <a:custGeom>
              <a:avLst/>
              <a:gdLst/>
              <a:ahLst/>
              <a:cxnLst/>
              <a:rect l="l" t="t" r="r" b="b"/>
              <a:pathLst>
                <a:path w="612775" h="290195">
                  <a:moveTo>
                    <a:pt x="0" y="289636"/>
                  </a:moveTo>
                  <a:lnTo>
                    <a:pt x="612394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422381" y="761873"/>
              <a:ext cx="1471930" cy="518159"/>
            </a:xfrm>
            <a:custGeom>
              <a:avLst/>
              <a:gdLst/>
              <a:ahLst/>
              <a:cxnLst/>
              <a:rect l="l" t="t" r="r" b="b"/>
              <a:pathLst>
                <a:path w="1471929" h="518159">
                  <a:moveTo>
                    <a:pt x="147154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471549" y="51816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422381" y="1280033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422381" y="1650873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422381" y="2021712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422381" y="2392552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422381" y="2763393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422381" y="3134233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422381" y="3505073"/>
              <a:ext cx="1471930" cy="370840"/>
            </a:xfrm>
            <a:custGeom>
              <a:avLst/>
              <a:gdLst/>
              <a:ahLst/>
              <a:cxnLst/>
              <a:rect l="l" t="t" r="r" b="b"/>
              <a:pathLst>
                <a:path w="1471929" h="370839">
                  <a:moveTo>
                    <a:pt x="1471549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71549" y="37083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422381" y="3875912"/>
              <a:ext cx="1471930" cy="518159"/>
            </a:xfrm>
            <a:custGeom>
              <a:avLst/>
              <a:gdLst/>
              <a:ahLst/>
              <a:cxnLst/>
              <a:rect l="l" t="t" r="r" b="b"/>
              <a:pathLst>
                <a:path w="1471929" h="518160">
                  <a:moveTo>
                    <a:pt x="147154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471549" y="51816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422381" y="4394073"/>
              <a:ext cx="1471930" cy="518159"/>
            </a:xfrm>
            <a:custGeom>
              <a:avLst/>
              <a:gdLst/>
              <a:ahLst/>
              <a:cxnLst/>
              <a:rect l="l" t="t" r="r" b="b"/>
              <a:pathLst>
                <a:path w="1471929" h="518160">
                  <a:moveTo>
                    <a:pt x="1471549" y="0"/>
                  </a:moveTo>
                  <a:lnTo>
                    <a:pt x="0" y="0"/>
                  </a:lnTo>
                  <a:lnTo>
                    <a:pt x="0" y="518159"/>
                  </a:lnTo>
                  <a:lnTo>
                    <a:pt x="1471549" y="51815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422381" y="4912258"/>
              <a:ext cx="1471930" cy="944880"/>
            </a:xfrm>
            <a:custGeom>
              <a:avLst/>
              <a:gdLst/>
              <a:ahLst/>
              <a:cxnLst/>
              <a:rect l="l" t="t" r="r" b="b"/>
              <a:pathLst>
                <a:path w="1471929" h="944879">
                  <a:moveTo>
                    <a:pt x="1471549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1471549" y="94488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E9E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422381" y="5857138"/>
              <a:ext cx="1471930" cy="731520"/>
            </a:xfrm>
            <a:custGeom>
              <a:avLst/>
              <a:gdLst/>
              <a:ahLst/>
              <a:cxnLst/>
              <a:rect l="l" t="t" r="r" b="b"/>
              <a:pathLst>
                <a:path w="1471929" h="731520">
                  <a:moveTo>
                    <a:pt x="1471549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1471549" y="731519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416032" y="1260982"/>
              <a:ext cx="1484630" cy="4603115"/>
            </a:xfrm>
            <a:custGeom>
              <a:avLst/>
              <a:gdLst/>
              <a:ahLst/>
              <a:cxnLst/>
              <a:rect l="l" t="t" r="r" b="b"/>
              <a:pathLst>
                <a:path w="1484629" h="4603115">
                  <a:moveTo>
                    <a:pt x="1484249" y="4589805"/>
                  </a:moveTo>
                  <a:lnTo>
                    <a:pt x="0" y="4589805"/>
                  </a:lnTo>
                  <a:lnTo>
                    <a:pt x="0" y="4602505"/>
                  </a:lnTo>
                  <a:lnTo>
                    <a:pt x="1484249" y="4602505"/>
                  </a:lnTo>
                  <a:lnTo>
                    <a:pt x="1484249" y="4589805"/>
                  </a:lnTo>
                  <a:close/>
                </a:path>
                <a:path w="1484629" h="4603115">
                  <a:moveTo>
                    <a:pt x="1484249" y="3644900"/>
                  </a:moveTo>
                  <a:lnTo>
                    <a:pt x="0" y="3644900"/>
                  </a:lnTo>
                  <a:lnTo>
                    <a:pt x="0" y="3657600"/>
                  </a:lnTo>
                  <a:lnTo>
                    <a:pt x="1484249" y="3657600"/>
                  </a:lnTo>
                  <a:lnTo>
                    <a:pt x="1484249" y="3644900"/>
                  </a:lnTo>
                  <a:close/>
                </a:path>
                <a:path w="1484629" h="4603115">
                  <a:moveTo>
                    <a:pt x="1484249" y="3126740"/>
                  </a:moveTo>
                  <a:lnTo>
                    <a:pt x="0" y="3126740"/>
                  </a:lnTo>
                  <a:lnTo>
                    <a:pt x="0" y="3139440"/>
                  </a:lnTo>
                  <a:lnTo>
                    <a:pt x="1484249" y="3139440"/>
                  </a:lnTo>
                  <a:lnTo>
                    <a:pt x="1484249" y="3126740"/>
                  </a:lnTo>
                  <a:close/>
                </a:path>
                <a:path w="1484629" h="4603115">
                  <a:moveTo>
                    <a:pt x="1484249" y="2608580"/>
                  </a:moveTo>
                  <a:lnTo>
                    <a:pt x="0" y="2608580"/>
                  </a:lnTo>
                  <a:lnTo>
                    <a:pt x="0" y="2621280"/>
                  </a:lnTo>
                  <a:lnTo>
                    <a:pt x="1484249" y="2621280"/>
                  </a:lnTo>
                  <a:lnTo>
                    <a:pt x="1484249" y="2608580"/>
                  </a:lnTo>
                  <a:close/>
                </a:path>
                <a:path w="1484629" h="4603115">
                  <a:moveTo>
                    <a:pt x="1484249" y="2237740"/>
                  </a:moveTo>
                  <a:lnTo>
                    <a:pt x="0" y="2237740"/>
                  </a:lnTo>
                  <a:lnTo>
                    <a:pt x="0" y="2250440"/>
                  </a:lnTo>
                  <a:lnTo>
                    <a:pt x="1484249" y="2250440"/>
                  </a:lnTo>
                  <a:lnTo>
                    <a:pt x="1484249" y="2237740"/>
                  </a:lnTo>
                  <a:close/>
                </a:path>
                <a:path w="1484629" h="4603115">
                  <a:moveTo>
                    <a:pt x="1484249" y="1866900"/>
                  </a:moveTo>
                  <a:lnTo>
                    <a:pt x="0" y="1866900"/>
                  </a:lnTo>
                  <a:lnTo>
                    <a:pt x="0" y="1879600"/>
                  </a:lnTo>
                  <a:lnTo>
                    <a:pt x="1484249" y="1879600"/>
                  </a:lnTo>
                  <a:lnTo>
                    <a:pt x="1484249" y="1866900"/>
                  </a:lnTo>
                  <a:close/>
                </a:path>
                <a:path w="1484629" h="4603115">
                  <a:moveTo>
                    <a:pt x="1484249" y="1496060"/>
                  </a:moveTo>
                  <a:lnTo>
                    <a:pt x="0" y="1496060"/>
                  </a:lnTo>
                  <a:lnTo>
                    <a:pt x="0" y="1508760"/>
                  </a:lnTo>
                  <a:lnTo>
                    <a:pt x="1484249" y="1508760"/>
                  </a:lnTo>
                  <a:lnTo>
                    <a:pt x="1484249" y="1496060"/>
                  </a:lnTo>
                  <a:close/>
                </a:path>
                <a:path w="1484629" h="4603115">
                  <a:moveTo>
                    <a:pt x="1484249" y="1125220"/>
                  </a:moveTo>
                  <a:lnTo>
                    <a:pt x="0" y="1125220"/>
                  </a:lnTo>
                  <a:lnTo>
                    <a:pt x="0" y="1137920"/>
                  </a:lnTo>
                  <a:lnTo>
                    <a:pt x="1484249" y="1137920"/>
                  </a:lnTo>
                  <a:lnTo>
                    <a:pt x="1484249" y="1125220"/>
                  </a:lnTo>
                  <a:close/>
                </a:path>
                <a:path w="1484629" h="4603115">
                  <a:moveTo>
                    <a:pt x="1484249" y="754380"/>
                  </a:moveTo>
                  <a:lnTo>
                    <a:pt x="0" y="754380"/>
                  </a:lnTo>
                  <a:lnTo>
                    <a:pt x="0" y="767080"/>
                  </a:lnTo>
                  <a:lnTo>
                    <a:pt x="1484249" y="767080"/>
                  </a:lnTo>
                  <a:lnTo>
                    <a:pt x="1484249" y="754380"/>
                  </a:lnTo>
                  <a:close/>
                </a:path>
                <a:path w="1484629" h="4603115">
                  <a:moveTo>
                    <a:pt x="1484249" y="383540"/>
                  </a:moveTo>
                  <a:lnTo>
                    <a:pt x="0" y="383540"/>
                  </a:lnTo>
                  <a:lnTo>
                    <a:pt x="0" y="396240"/>
                  </a:lnTo>
                  <a:lnTo>
                    <a:pt x="1484249" y="396240"/>
                  </a:lnTo>
                  <a:lnTo>
                    <a:pt x="1484249" y="383540"/>
                  </a:lnTo>
                  <a:close/>
                </a:path>
                <a:path w="1484629" h="4603115">
                  <a:moveTo>
                    <a:pt x="148424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84249" y="38100"/>
                  </a:lnTo>
                  <a:lnTo>
                    <a:pt x="1484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416031" y="755523"/>
              <a:ext cx="1484630" cy="5840095"/>
            </a:xfrm>
            <a:custGeom>
              <a:avLst/>
              <a:gdLst/>
              <a:ahLst/>
              <a:cxnLst/>
              <a:rect l="l" t="t" r="r" b="b"/>
              <a:pathLst>
                <a:path w="1484629" h="5840095">
                  <a:moveTo>
                    <a:pt x="6350" y="0"/>
                  </a:moveTo>
                  <a:lnTo>
                    <a:pt x="6350" y="5839485"/>
                  </a:lnTo>
                </a:path>
                <a:path w="1484629" h="5840095">
                  <a:moveTo>
                    <a:pt x="1477899" y="0"/>
                  </a:moveTo>
                  <a:lnTo>
                    <a:pt x="1477899" y="5839485"/>
                  </a:lnTo>
                </a:path>
                <a:path w="1484629" h="5840095">
                  <a:moveTo>
                    <a:pt x="0" y="6350"/>
                  </a:moveTo>
                  <a:lnTo>
                    <a:pt x="1484249" y="6350"/>
                  </a:lnTo>
                </a:path>
                <a:path w="1484629" h="5840095">
                  <a:moveTo>
                    <a:pt x="0" y="5833135"/>
                  </a:moveTo>
                  <a:lnTo>
                    <a:pt x="1484249" y="583313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0502265" y="782827"/>
            <a:ext cx="11690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rlito"/>
                <a:cs typeface="Carlito"/>
              </a:rPr>
              <a:t>Reduced  Schema-Nam</a:t>
            </a:r>
            <a:r>
              <a:rPr sz="1400" b="1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b="1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0502265" y="1301241"/>
            <a:ext cx="7575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U</a:t>
            </a:r>
            <a:r>
              <a:rPr sz="1400" spc="-10" dirty="0">
                <a:latin typeface="Carlito"/>
                <a:cs typeface="Carlito"/>
              </a:rPr>
              <a:t>n</a:t>
            </a:r>
            <a:r>
              <a:rPr sz="1400" dirty="0">
                <a:latin typeface="Carlito"/>
                <a:cs typeface="Carlito"/>
              </a:rPr>
              <a:t>iversity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0502265" y="1672208"/>
            <a:ext cx="542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Faculty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0502265" y="2042871"/>
            <a:ext cx="50545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School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502265" y="2413762"/>
            <a:ext cx="6483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rlito"/>
                <a:cs typeface="Carlito"/>
              </a:rPr>
              <a:t>P</a:t>
            </a:r>
            <a:r>
              <a:rPr sz="1400" dirty="0">
                <a:latin typeface="Carlito"/>
                <a:cs typeface="Carlito"/>
              </a:rPr>
              <a:t>rogram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502265" y="2784729"/>
            <a:ext cx="6292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Lecturer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0502265" y="3155695"/>
            <a:ext cx="528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Course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502265" y="3526663"/>
            <a:ext cx="5943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Stu</a:t>
            </a:r>
            <a:r>
              <a:rPr sz="1400" spc="-10" dirty="0">
                <a:latin typeface="Carlito"/>
                <a:cs typeface="Carlito"/>
              </a:rPr>
              <a:t>d</a:t>
            </a:r>
            <a:r>
              <a:rPr sz="1400" dirty="0">
                <a:latin typeface="Carlito"/>
                <a:cs typeface="Carlito"/>
              </a:rPr>
              <a:t>e</a:t>
            </a:r>
            <a:r>
              <a:rPr sz="1400" spc="-10" dirty="0">
                <a:latin typeface="Carlito"/>
                <a:cs typeface="Carlito"/>
              </a:rPr>
              <a:t>n</a:t>
            </a:r>
            <a:r>
              <a:rPr sz="1400" dirty="0">
                <a:latin typeface="Carlito"/>
                <a:cs typeface="Carlito"/>
              </a:rPr>
              <a:t>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0502265" y="3897629"/>
            <a:ext cx="7581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Ful</a:t>
            </a:r>
            <a:r>
              <a:rPr sz="1400" dirty="0">
                <a:latin typeface="Carlito"/>
                <a:cs typeface="Carlito"/>
              </a:rPr>
              <a:t>l-ti</a:t>
            </a:r>
            <a:r>
              <a:rPr sz="1400" spc="-10" dirty="0">
                <a:latin typeface="Carlito"/>
                <a:cs typeface="Carlito"/>
              </a:rPr>
              <a:t>m</a:t>
            </a:r>
            <a:r>
              <a:rPr sz="1400" dirty="0">
                <a:latin typeface="Carlito"/>
                <a:cs typeface="Carlito"/>
              </a:rPr>
              <a:t>e_  </a:t>
            </a:r>
            <a:r>
              <a:rPr sz="1400" spc="-5" dirty="0">
                <a:latin typeface="Carlito"/>
                <a:cs typeface="Carlito"/>
              </a:rPr>
              <a:t>Lecturer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502265" y="4415790"/>
            <a:ext cx="104838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Part-  </a:t>
            </a:r>
            <a:r>
              <a:rPr sz="1400" dirty="0">
                <a:latin typeface="Carlito"/>
                <a:cs typeface="Carlito"/>
              </a:rPr>
              <a:t>ti</a:t>
            </a:r>
            <a:r>
              <a:rPr sz="1400" spc="-10" dirty="0">
                <a:latin typeface="Carlito"/>
                <a:cs typeface="Carlito"/>
              </a:rPr>
              <a:t>m</a:t>
            </a:r>
            <a:r>
              <a:rPr sz="1400" dirty="0">
                <a:latin typeface="Carlito"/>
                <a:cs typeface="Carlito"/>
              </a:rPr>
              <a:t>e</a:t>
            </a:r>
            <a:r>
              <a:rPr sz="1400" spc="-10" dirty="0">
                <a:latin typeface="Carlito"/>
                <a:cs typeface="Carlito"/>
              </a:rPr>
              <a:t>_</a:t>
            </a:r>
            <a:r>
              <a:rPr sz="1400" spc="-5" dirty="0">
                <a:latin typeface="Carlito"/>
                <a:cs typeface="Carlito"/>
              </a:rPr>
              <a:t>Le</a:t>
            </a:r>
            <a:r>
              <a:rPr sz="1400" spc="-10" dirty="0">
                <a:latin typeface="Carlito"/>
                <a:cs typeface="Carlito"/>
              </a:rPr>
              <a:t>c</a:t>
            </a:r>
            <a:r>
              <a:rPr sz="1400" dirty="0">
                <a:latin typeface="Carlito"/>
                <a:cs typeface="Carlito"/>
              </a:rPr>
              <a:t>t</a:t>
            </a:r>
            <a:r>
              <a:rPr sz="1400" spc="-10" dirty="0">
                <a:latin typeface="Carlito"/>
                <a:cs typeface="Carlito"/>
              </a:rPr>
              <a:t>u</a:t>
            </a:r>
            <a:r>
              <a:rPr sz="1400" dirty="0">
                <a:latin typeface="Carlito"/>
                <a:cs typeface="Carlito"/>
              </a:rPr>
              <a:t>rer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0502265" y="4934203"/>
            <a:ext cx="9575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Lect_Course  (Associative  Entity due</a:t>
            </a:r>
            <a:r>
              <a:rPr sz="1400" spc="-5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to  M:M)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502265" y="5879084"/>
            <a:ext cx="12960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Student_Course(  </a:t>
            </a:r>
            <a:r>
              <a:rPr sz="1400" dirty="0">
                <a:latin typeface="Carlito"/>
                <a:cs typeface="Carlito"/>
              </a:rPr>
              <a:t>Associative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Entity  due </a:t>
            </a:r>
            <a:r>
              <a:rPr sz="1400" dirty="0">
                <a:latin typeface="Carlito"/>
                <a:cs typeface="Carlito"/>
              </a:rPr>
              <a:t>to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M:M)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101" y="795654"/>
            <a:ext cx="2157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580" y="1946275"/>
            <a:ext cx="9498965" cy="350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Text</a:t>
            </a:r>
            <a:r>
              <a:rPr sz="2000" b="1" spc="4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Books: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07670">
              <a:lnSpc>
                <a:spcPct val="100000"/>
              </a:lnSpc>
              <a:spcBef>
                <a:spcPts val="600"/>
              </a:spcBef>
              <a:buSzPct val="140000"/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Abraham Silberschatz, Henry F. Korth and S. Sudarshan, Database System Concepts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6th  Ed, McGraw Hill,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2010.</a:t>
            </a:r>
            <a:endParaRPr sz="2000">
              <a:latin typeface="Times New Roman"/>
              <a:cs typeface="Times New Roman"/>
            </a:endParaRPr>
          </a:p>
          <a:p>
            <a:pPr marL="469900" indent="-407670">
              <a:lnSpc>
                <a:spcPct val="100000"/>
              </a:lnSpc>
              <a:spcBef>
                <a:spcPts val="600"/>
              </a:spcBef>
              <a:buSzPct val="140000"/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/>
                <a:cs typeface="Times New Roman"/>
              </a:rPr>
              <a:t>Elmasi, </a:t>
            </a:r>
            <a:r>
              <a:rPr sz="2000" dirty="0">
                <a:latin typeface="Times New Roman"/>
                <a:cs typeface="Times New Roman"/>
              </a:rPr>
              <a:t>R. and Navathe, </a:t>
            </a:r>
            <a:r>
              <a:rPr sz="2000" spc="-5" dirty="0">
                <a:latin typeface="Times New Roman"/>
                <a:cs typeface="Times New Roman"/>
              </a:rPr>
              <a:t>S.B., </a:t>
            </a:r>
            <a:r>
              <a:rPr sz="2000" dirty="0">
                <a:latin typeface="Times New Roman"/>
                <a:cs typeface="Times New Roman"/>
              </a:rPr>
              <a:t>“Fundamentals of Database </a:t>
            </a:r>
            <a:r>
              <a:rPr sz="2000" spc="-5" dirty="0">
                <a:latin typeface="Times New Roman"/>
                <a:cs typeface="Times New Roman"/>
              </a:rPr>
              <a:t>Systems”,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4th</a:t>
            </a:r>
            <a:endParaRPr sz="2000">
              <a:latin typeface="Times New Roman"/>
              <a:cs typeface="Times New Roman"/>
            </a:endParaRPr>
          </a:p>
          <a:p>
            <a:pPr marL="469900" indent="-407670">
              <a:lnSpc>
                <a:spcPct val="100000"/>
              </a:lnSpc>
              <a:spcBef>
                <a:spcPts val="600"/>
              </a:spcBef>
              <a:buSzPct val="140000"/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Ed., Pearson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Education.</a:t>
            </a:r>
            <a:endParaRPr sz="2000">
              <a:latin typeface="Times New Roman"/>
              <a:cs typeface="Times New Roman"/>
            </a:endParaRPr>
          </a:p>
          <a:p>
            <a:pPr marL="103505">
              <a:lnSpc>
                <a:spcPts val="2280"/>
              </a:lnSpc>
              <a:spcBef>
                <a:spcPts val="1920"/>
              </a:spcBef>
            </a:pPr>
            <a:r>
              <a:rPr sz="2000" b="1" dirty="0">
                <a:latin typeface="Times New Roman"/>
                <a:cs typeface="Times New Roman"/>
              </a:rPr>
              <a:t>Reference Books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ts val="228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Ramakrishnan, R. and Gherke, </a:t>
            </a:r>
            <a:r>
              <a:rPr sz="2000" spc="-5" dirty="0">
                <a:latin typeface="Times New Roman"/>
                <a:cs typeface="Times New Roman"/>
              </a:rPr>
              <a:t>J., </a:t>
            </a:r>
            <a:r>
              <a:rPr sz="2000" dirty="0">
                <a:latin typeface="Times New Roman"/>
                <a:cs typeface="Times New Roman"/>
              </a:rPr>
              <a:t>“Database </a:t>
            </a:r>
            <a:r>
              <a:rPr sz="2000" spc="-5" dirty="0">
                <a:latin typeface="Times New Roman"/>
                <a:cs typeface="Times New Roman"/>
              </a:rPr>
              <a:t>Management Systems”, </a:t>
            </a:r>
            <a:r>
              <a:rPr sz="2000" dirty="0">
                <a:latin typeface="Times New Roman"/>
                <a:cs typeface="Times New Roman"/>
              </a:rPr>
              <a:t>3rd Ed.,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McGraw-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latin typeface="Times New Roman"/>
                <a:cs typeface="Times New Roman"/>
              </a:rPr>
              <a:t>Hill.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Connally T, Begg C.,”Database </a:t>
            </a:r>
            <a:r>
              <a:rPr sz="2000" spc="-5" dirty="0">
                <a:latin typeface="Times New Roman"/>
                <a:cs typeface="Times New Roman"/>
              </a:rPr>
              <a:t>Systems”,Pearson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Education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836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1219199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4654" y="1989785"/>
            <a:ext cx="61461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 smtClean="0">
                <a:solidFill>
                  <a:srgbClr val="C00000"/>
                </a:solidFill>
              </a:rPr>
              <a:t>End</a:t>
            </a:r>
            <a:endParaRPr sz="48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Motivation for </a:t>
            </a:r>
            <a:r>
              <a:rPr dirty="0"/>
              <a:t>Database Management</a:t>
            </a:r>
            <a:r>
              <a:rPr spc="-15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5" y="1673860"/>
            <a:ext cx="8315325" cy="390525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Traditional file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Systems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have following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drawbacks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to store data</a:t>
            </a:r>
            <a:r>
              <a:rPr sz="2400" spc="-13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Concurrent Access by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Multiple</a:t>
            </a:r>
            <a:r>
              <a:rPr sz="2400" b="1" spc="-2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E3E3E"/>
                </a:solidFill>
                <a:latin typeface="Times New Roman"/>
                <a:cs typeface="Times New Roman"/>
              </a:rPr>
              <a:t>users</a:t>
            </a:r>
            <a:endParaRPr sz="2400">
              <a:latin typeface="Times New Roman"/>
              <a:cs typeface="Times New Roman"/>
            </a:endParaRPr>
          </a:p>
          <a:p>
            <a:pPr marL="474345" lvl="1" indent="-271780">
              <a:lnSpc>
                <a:spcPct val="100000"/>
              </a:lnSpc>
              <a:spcBef>
                <a:spcPts val="1115"/>
              </a:spcBef>
              <a:buClr>
                <a:srgbClr val="000000"/>
              </a:buClr>
              <a:buFont typeface="Arial"/>
              <a:buChar char="⮚"/>
              <a:tabLst>
                <a:tab pos="474980" algn="l"/>
              </a:tabLst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Concurrent access needed for</a:t>
            </a:r>
            <a:r>
              <a:rPr sz="2400" spc="-6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performance.</a:t>
            </a:r>
            <a:endParaRPr sz="2400">
              <a:latin typeface="Times New Roman"/>
              <a:cs typeface="Times New Roman"/>
            </a:endParaRPr>
          </a:p>
          <a:p>
            <a:pPr marL="474345" lvl="1" indent="-271780">
              <a:lnSpc>
                <a:spcPct val="100000"/>
              </a:lnSpc>
              <a:spcBef>
                <a:spcPts val="1105"/>
              </a:spcBef>
              <a:buClr>
                <a:srgbClr val="000000"/>
              </a:buClr>
              <a:buFont typeface="Arial"/>
              <a:buChar char="⮚"/>
              <a:tabLst>
                <a:tab pos="474980" algn="l"/>
              </a:tabLst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Uncontrolled concurrent accesses can lead to</a:t>
            </a:r>
            <a:r>
              <a:rPr sz="2400" spc="-125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inconsistencies.</a:t>
            </a:r>
            <a:endParaRPr sz="2400">
              <a:latin typeface="Times New Roman"/>
              <a:cs typeface="Times New Roman"/>
            </a:endParaRPr>
          </a:p>
          <a:p>
            <a:pPr marL="196850" indent="-184785">
              <a:lnSpc>
                <a:spcPct val="100000"/>
              </a:lnSpc>
              <a:spcBef>
                <a:spcPts val="1115"/>
              </a:spcBef>
              <a:buClr>
                <a:srgbClr val="000000"/>
              </a:buClr>
              <a:buFont typeface="Arial"/>
              <a:buChar char="▪"/>
              <a:tabLst>
                <a:tab pos="197485" algn="l"/>
              </a:tabLst>
            </a:pP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Security</a:t>
            </a:r>
            <a:r>
              <a:rPr sz="2400" b="1" spc="-3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E3E3E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  <a:p>
            <a:pPr marL="532130" lvl="1" indent="-271780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Font typeface="Arial"/>
              <a:buChar char="⮚"/>
              <a:tabLst>
                <a:tab pos="532765" algn="l"/>
              </a:tabLst>
            </a:pP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Hard to provide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user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access to </a:t>
            </a:r>
            <a:r>
              <a:rPr sz="2400" spc="-5" dirty="0">
                <a:solidFill>
                  <a:srgbClr val="3E3E3E"/>
                </a:solidFill>
                <a:latin typeface="Times New Roman"/>
                <a:cs typeface="Times New Roman"/>
              </a:rPr>
              <a:t>some,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but not all,</a:t>
            </a:r>
            <a:r>
              <a:rPr sz="2400" spc="-9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E3E3E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12700" marR="5080" indent="76200">
              <a:lnSpc>
                <a:spcPts val="2530"/>
              </a:lnSpc>
              <a:spcBef>
                <a:spcPts val="1540"/>
              </a:spcBef>
            </a:pP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Database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Management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Systems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offers solutions to all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above  problems/limitations of traditional file</a:t>
            </a:r>
            <a:r>
              <a:rPr sz="2400" b="1" spc="-10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systems.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" y="204850"/>
            <a:ext cx="127000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DATABASE </a:t>
            </a:r>
            <a:r>
              <a:rPr dirty="0"/>
              <a:t>MANAGEMENT</a:t>
            </a:r>
            <a:r>
              <a:rPr spc="-25" dirty="0"/>
              <a:t> </a:t>
            </a:r>
            <a:r>
              <a:rPr spc="-5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3313" y="263526"/>
            <a:ext cx="8077200" cy="430887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Database </a:t>
            </a:r>
            <a:r>
              <a:rPr lang="en-US" sz="2800" dirty="0"/>
              <a:t>System Architectures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57438" y="1108075"/>
            <a:ext cx="7848600" cy="2769989"/>
          </a:xfrm>
        </p:spPr>
        <p:txBody>
          <a:bodyPr/>
          <a:lstStyle/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>
              <a:ea typeface="ＭＳ Ｐゴシック" panose="020B0600070205080204" pitchFamily="34" charset="-128"/>
            </a:endParaRPr>
          </a:p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>
              <a:ea typeface="ＭＳ Ｐゴシック" panose="020B0600070205080204" pitchFamily="34" charset="-128"/>
            </a:endParaRPr>
          </a:p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>
              <a:ea typeface="ＭＳ Ｐゴシック" panose="020B0600070205080204" pitchFamily="34" charset="-128"/>
            </a:endParaRPr>
          </a:p>
          <a:p>
            <a:r>
              <a:rPr lang="en-US" dirty="0" smtClean="0">
                <a:ea typeface="ＭＳ Ｐゴシック" panose="020B0600070205080204" pitchFamily="34" charset="-128"/>
              </a:rPr>
              <a:t>Centralized and Client-Server Systems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Server System Architectures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Parallel Systems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Distributed Systems</a:t>
            </a: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3062288" y="64611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Centralized Systems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13052" y="1828800"/>
            <a:ext cx="9565894" cy="4648200"/>
          </a:xfrm>
        </p:spPr>
        <p:txBody>
          <a:bodyPr/>
          <a:lstStyle/>
          <a:p>
            <a:r>
              <a:rPr lang="en-US" dirty="0" smtClean="0">
                <a:ea typeface="ＭＳ Ｐゴシック" panose="020B0600070205080204" pitchFamily="34" charset="-128"/>
              </a:rPr>
              <a:t>Run on a single computer system and do not interact with other computer systems.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General-purpose computer system: one to a few CPUs and a number of device controllers that are connected through a common bus that provides access to shared memory.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Single-user system (e.g., personal computer or workstation): desk-top unit, single user, usually has only one CPU  and one or two hard disks; the OS may support only one user.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Multi-user system: more disks, more memory, multiple CPUs, and a multi-user OS. Serve a large number of users who are connected to the system vie terminals. Often called </a:t>
            </a:r>
            <a:r>
              <a:rPr lang="en-US" i="1" dirty="0" smtClean="0">
                <a:ea typeface="ＭＳ Ｐゴシック" panose="020B0600070205080204" pitchFamily="34" charset="-128"/>
              </a:rPr>
              <a:t>server </a:t>
            </a:r>
            <a:r>
              <a:rPr lang="en-US" dirty="0" smtClean="0">
                <a:ea typeface="ＭＳ Ｐゴシック" panose="020B0600070205080204" pitchFamily="34" charset="-128"/>
              </a:rPr>
              <a:t>systems.</a:t>
            </a:r>
          </a:p>
          <a:p>
            <a:endParaRPr lang="en-US" dirty="0" smtClean="0">
              <a:ea typeface="ＭＳ Ｐゴシック" panose="020B0600070205080204" pitchFamily="34" charset="-128"/>
            </a:endParaRPr>
          </a:p>
          <a:p>
            <a:endParaRPr 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78327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1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4274</Words>
  <Application>Microsoft Office PowerPoint</Application>
  <PresentationFormat>Widescreen</PresentationFormat>
  <Paragraphs>708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ＭＳ Ｐゴシック</vt:lpstr>
      <vt:lpstr>Arial</vt:lpstr>
      <vt:lpstr>Calibri</vt:lpstr>
      <vt:lpstr>Carlito</vt:lpstr>
      <vt:lpstr>DejaVu Sans</vt:lpstr>
      <vt:lpstr>Helvetica</vt:lpstr>
      <vt:lpstr>Monotype Sorts</vt:lpstr>
      <vt:lpstr>Times New Roman</vt:lpstr>
      <vt:lpstr>Wingdings</vt:lpstr>
      <vt:lpstr>Office Theme</vt:lpstr>
      <vt:lpstr>PowerPoint Presentation</vt:lpstr>
      <vt:lpstr>CET2002B-Database Management Systems</vt:lpstr>
      <vt:lpstr>Module 1- Introduction to Database Management Systems  and Data Modeling</vt:lpstr>
      <vt:lpstr>Database Management System Basics</vt:lpstr>
      <vt:lpstr>Motivation for Database Management Systems</vt:lpstr>
      <vt:lpstr>Motivation for Database Management Systems</vt:lpstr>
      <vt:lpstr>Motivation for Database Management Systems</vt:lpstr>
      <vt:lpstr>Database System Architectures</vt:lpstr>
      <vt:lpstr>Centralized Systems</vt:lpstr>
      <vt:lpstr>Client-Server Systems</vt:lpstr>
      <vt:lpstr>Client-Server Systems (Cont.)</vt:lpstr>
      <vt:lpstr>Client-Server Systems (Cont.)</vt:lpstr>
      <vt:lpstr>Parallel Systems</vt:lpstr>
      <vt:lpstr>Parallel Database Architectures</vt:lpstr>
      <vt:lpstr>Shared Memory</vt:lpstr>
      <vt:lpstr>Shared Disk</vt:lpstr>
      <vt:lpstr>Shared Nothing</vt:lpstr>
      <vt:lpstr>Hierarchical</vt:lpstr>
      <vt:lpstr>Distributed Systems</vt:lpstr>
      <vt:lpstr>Distributed Databases</vt:lpstr>
      <vt:lpstr>Levels of Data Abstraction in Database System</vt:lpstr>
      <vt:lpstr>Instances and Schema</vt:lpstr>
      <vt:lpstr>Data Independence</vt:lpstr>
      <vt:lpstr>Database System Languages</vt:lpstr>
      <vt:lpstr>Data Models</vt:lpstr>
      <vt:lpstr>Database System Structure/Architecture</vt:lpstr>
      <vt:lpstr>Database System Components : Database Users</vt:lpstr>
      <vt:lpstr>Database System Components : Query Processing</vt:lpstr>
      <vt:lpstr>Database System Components :Storage  Management</vt:lpstr>
      <vt:lpstr>Database System Components :Transaction  Management</vt:lpstr>
      <vt:lpstr>Entity Relationship Model</vt:lpstr>
      <vt:lpstr>Relationship Sets</vt:lpstr>
      <vt:lpstr>Relationship Sets</vt:lpstr>
      <vt:lpstr>Degree of a Relationship Set</vt:lpstr>
      <vt:lpstr>Attributes</vt:lpstr>
      <vt:lpstr>Mapping Cardinality Constraints</vt:lpstr>
      <vt:lpstr>Keys for Relationship Sets</vt:lpstr>
      <vt:lpstr>Entity Relationship Diagram</vt:lpstr>
      <vt:lpstr>Entity-Relationship Diagram</vt:lpstr>
      <vt:lpstr>Entity Relationship Diagram Continued</vt:lpstr>
      <vt:lpstr>  Entity Relationship Diagram Continued </vt:lpstr>
      <vt:lpstr>Entity Relationship Diagram Continued</vt:lpstr>
      <vt:lpstr>Entity Relationship Diagram Continued</vt:lpstr>
      <vt:lpstr>Entity Relationship Diagram Continued</vt:lpstr>
      <vt:lpstr>Entity Relationship Diagram : Weak Entity Sets</vt:lpstr>
      <vt:lpstr>Example of Strong and Weak Entity</vt:lpstr>
      <vt:lpstr>E-R Diagram Example</vt:lpstr>
      <vt:lpstr>Flight Reservation ERD</vt:lpstr>
      <vt:lpstr>Extended ER Features :</vt:lpstr>
      <vt:lpstr>Extended ER Features : Specialization</vt:lpstr>
      <vt:lpstr>Specialization : Example</vt:lpstr>
      <vt:lpstr>Extended ER Features : Generalization</vt:lpstr>
      <vt:lpstr>Generalization : Example</vt:lpstr>
      <vt:lpstr>Extended ER Features : Aggregation</vt:lpstr>
      <vt:lpstr>Extended ER Features : Aggregation</vt:lpstr>
      <vt:lpstr>Reduction of ER Diagram to  Relation Schemas</vt:lpstr>
      <vt:lpstr>Reduction to Relation Schemas</vt:lpstr>
      <vt:lpstr>Reduction to Relation Schemas</vt:lpstr>
      <vt:lpstr>Reduction to Relation Schema</vt:lpstr>
      <vt:lpstr>Reduction to Relation Schema</vt:lpstr>
      <vt:lpstr>Reduction to Relation Schema</vt:lpstr>
      <vt:lpstr>Extended ER Features Reduction to Relation Schemas</vt:lpstr>
      <vt:lpstr>Example for Reduction of ER Diagram to Relation schemas </vt:lpstr>
      <vt:lpstr>References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Anita.Gunjal</dc:creator>
  <cp:lastModifiedBy>Administrator</cp:lastModifiedBy>
  <cp:revision>8</cp:revision>
  <dcterms:created xsi:type="dcterms:W3CDTF">2022-09-01T08:34:35Z</dcterms:created>
  <dcterms:modified xsi:type="dcterms:W3CDTF">2023-01-31T04:48:50Z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2022-09-01T00:00:00Z</vt:filetime>
  </property>
</Properties>
</file>